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18"/>
  </p:notesMasterIdLst>
  <p:sldIdLst>
    <p:sldId id="256" r:id="rId2"/>
    <p:sldId id="257" r:id="rId3"/>
    <p:sldId id="258" r:id="rId4"/>
    <p:sldId id="259" r:id="rId5"/>
    <p:sldId id="270" r:id="rId6"/>
    <p:sldId id="260" r:id="rId7"/>
    <p:sldId id="261" r:id="rId8"/>
    <p:sldId id="262" r:id="rId9"/>
    <p:sldId id="263" r:id="rId10"/>
    <p:sldId id="264" r:id="rId11"/>
    <p:sldId id="271" r:id="rId12"/>
    <p:sldId id="265" r:id="rId13"/>
    <p:sldId id="266" r:id="rId14"/>
    <p:sldId id="267" r:id="rId15"/>
    <p:sldId id="268" r:id="rId16"/>
    <p:sldId id="269"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14"/>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60"/>
  </p:normalViewPr>
  <p:slideViewPr>
    <p:cSldViewPr snapToGrid="0" snapToObjects="1">
      <p:cViewPr varScale="1">
        <p:scale>
          <a:sx n="85" d="100"/>
          <a:sy n="85" d="100"/>
        </p:scale>
        <p:origin x="-96" y="-23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84C03-4CB5-4647-B2B4-3E4C7E20B294}" type="datetimeFigureOut">
              <a:rPr lang="en-US" smtClean="0"/>
              <a:t>2/3/2015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509420-4068-1242-8796-9A2D1A6C9818}" type="slidenum">
              <a:rPr lang="en-US" smtClean="0"/>
              <a:t>‹#›</a:t>
            </a:fld>
            <a:endParaRPr lang="en-US" dirty="0"/>
          </a:p>
        </p:txBody>
      </p:sp>
    </p:spTree>
    <p:extLst>
      <p:ext uri="{BB962C8B-B14F-4D97-AF65-F5344CB8AC3E}">
        <p14:creationId xmlns:p14="http://schemas.microsoft.com/office/powerpoint/2010/main" val="25897476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09420-4068-1242-8796-9A2D1A6C9818}" type="slidenum">
              <a:rPr lang="en-US" smtClean="0"/>
              <a:t>8</a:t>
            </a:fld>
            <a:endParaRPr lang="en-US" dirty="0"/>
          </a:p>
        </p:txBody>
      </p:sp>
    </p:spTree>
    <p:extLst>
      <p:ext uri="{BB962C8B-B14F-4D97-AF65-F5344CB8AC3E}">
        <p14:creationId xmlns:p14="http://schemas.microsoft.com/office/powerpoint/2010/main" val="4114303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09420-4068-1242-8796-9A2D1A6C9818}" type="slidenum">
              <a:rPr lang="en-US" smtClean="0"/>
              <a:t>9</a:t>
            </a:fld>
            <a:endParaRPr lang="en-US" dirty="0"/>
          </a:p>
        </p:txBody>
      </p:sp>
    </p:spTree>
    <p:extLst>
      <p:ext uri="{BB962C8B-B14F-4D97-AF65-F5344CB8AC3E}">
        <p14:creationId xmlns:p14="http://schemas.microsoft.com/office/powerpoint/2010/main" val="4114303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09420-4068-1242-8796-9A2D1A6C9818}" type="slidenum">
              <a:rPr lang="en-US" smtClean="0"/>
              <a:t>10</a:t>
            </a:fld>
            <a:endParaRPr lang="en-US" dirty="0"/>
          </a:p>
        </p:txBody>
      </p:sp>
    </p:spTree>
    <p:extLst>
      <p:ext uri="{BB962C8B-B14F-4D97-AF65-F5344CB8AC3E}">
        <p14:creationId xmlns:p14="http://schemas.microsoft.com/office/powerpoint/2010/main" val="411430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09420-4068-1242-8796-9A2D1A6C9818}" type="slidenum">
              <a:rPr lang="en-US" smtClean="0"/>
              <a:t>12</a:t>
            </a:fld>
            <a:endParaRPr lang="en-US" dirty="0"/>
          </a:p>
        </p:txBody>
      </p:sp>
    </p:spTree>
    <p:extLst>
      <p:ext uri="{BB962C8B-B14F-4D97-AF65-F5344CB8AC3E}">
        <p14:creationId xmlns:p14="http://schemas.microsoft.com/office/powerpoint/2010/main" val="4114303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09420-4068-1242-8796-9A2D1A6C9818}" type="slidenum">
              <a:rPr lang="en-US" smtClean="0"/>
              <a:t>13</a:t>
            </a:fld>
            <a:endParaRPr lang="en-US" dirty="0"/>
          </a:p>
        </p:txBody>
      </p:sp>
    </p:spTree>
    <p:extLst>
      <p:ext uri="{BB962C8B-B14F-4D97-AF65-F5344CB8AC3E}">
        <p14:creationId xmlns:p14="http://schemas.microsoft.com/office/powerpoint/2010/main" val="4114303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09420-4068-1242-8796-9A2D1A6C9818}" type="slidenum">
              <a:rPr lang="en-US" smtClean="0"/>
              <a:t>14</a:t>
            </a:fld>
            <a:endParaRPr lang="en-US" dirty="0"/>
          </a:p>
        </p:txBody>
      </p:sp>
    </p:spTree>
    <p:extLst>
      <p:ext uri="{BB962C8B-B14F-4D97-AF65-F5344CB8AC3E}">
        <p14:creationId xmlns:p14="http://schemas.microsoft.com/office/powerpoint/2010/main" val="4114303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09420-4068-1242-8796-9A2D1A6C9818}" type="slidenum">
              <a:rPr lang="en-US" smtClean="0"/>
              <a:t>15</a:t>
            </a:fld>
            <a:endParaRPr lang="en-US" dirty="0"/>
          </a:p>
        </p:txBody>
      </p:sp>
    </p:spTree>
    <p:extLst>
      <p:ext uri="{BB962C8B-B14F-4D97-AF65-F5344CB8AC3E}">
        <p14:creationId xmlns:p14="http://schemas.microsoft.com/office/powerpoint/2010/main" val="4114303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87468"/>
            <a:ext cx="7315200" cy="1946269"/>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3874898"/>
            <a:ext cx="7315200" cy="858474"/>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55FF6D4-D4D7-426A-98F7-170A3668379E}" type="datetime1">
              <a:rPr lang="en-US" smtClean="0"/>
              <a:pPr/>
              <a:t>2/3/2015</a:t>
            </a:fld>
            <a:endParaRPr lang="en-US" dirty="0"/>
          </a:p>
        </p:txBody>
      </p:sp>
      <p:sp>
        <p:nvSpPr>
          <p:cNvPr id="8" name="Slide Number Placeholder 7"/>
          <p:cNvSpPr>
            <a:spLocks noGrp="1"/>
          </p:cNvSpPr>
          <p:nvPr>
            <p:ph type="sldNum" sz="quarter" idx="11"/>
          </p:nvPr>
        </p:nvSpPr>
        <p:spPr/>
        <p:txBody>
          <a:bodyPr/>
          <a:lstStyle/>
          <a:p>
            <a:fld id="{F36DD0FD-55B0-48C4-8AF2-8A69533EDFC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A9071-CFF5-4E3B-B0AB-39782972E256}" type="datetime1">
              <a:rPr lang="en-US" smtClean="0"/>
              <a:pPr/>
              <a:t>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1" y="1370032"/>
            <a:ext cx="1492499" cy="336334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370032"/>
            <a:ext cx="5241476" cy="336334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8BD1F-DE98-4C29-8281-9EC9927620DF}" type="datetime1">
              <a:rPr lang="en-US" smtClean="0"/>
              <a:pPr/>
              <a:t>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CD6D-7520-4B34-A5A3-E8385FA3AFC6}" type="datetime1">
              <a:rPr lang="en-US" smtClean="0"/>
              <a:pPr/>
              <a:t>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3763179"/>
            <a:ext cx="7315200" cy="970194"/>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2898823"/>
            <a:ext cx="7315200" cy="82382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295D47-465E-4A05-802B-049480555B6D}" type="datetime1">
              <a:rPr lang="en-US" smtClean="0"/>
              <a:pPr/>
              <a:t>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4791DB0-D703-40B5-AE3D-532AFE0356D1}" type="datetime1">
              <a:rPr lang="en-US" smtClean="0"/>
              <a:pPr/>
              <a:t>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dirty="0"/>
          </a:p>
        </p:txBody>
      </p:sp>
      <p:sp>
        <p:nvSpPr>
          <p:cNvPr id="9" name="Title 8"/>
          <p:cNvSpPr>
            <a:spLocks noGrp="1"/>
          </p:cNvSpPr>
          <p:nvPr>
            <p:ph type="title"/>
          </p:nvPr>
        </p:nvSpPr>
        <p:spPr>
          <a:xfrm>
            <a:off x="914400" y="1158537"/>
            <a:ext cx="7315200" cy="865573"/>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057400"/>
            <a:ext cx="3566160" cy="26951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057401"/>
            <a:ext cx="3566160" cy="26967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057400"/>
            <a:ext cx="3364992" cy="466344"/>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057400"/>
            <a:ext cx="3362062" cy="466344"/>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F48C029-2200-4EB8-BDE8-5EE0E23571A6}" type="datetime1">
              <a:rPr lang="en-US" smtClean="0"/>
              <a:pPr/>
              <a:t>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D20DFC-E2D5-4BD6-B744-D8DEEAB5F7C2}" type="slidenum">
              <a:rPr lang="en-US" smtClean="0"/>
              <a:pPr/>
              <a:t>‹#›</a:t>
            </a:fld>
            <a:endParaRPr lang="en-US" dirty="0"/>
          </a:p>
        </p:txBody>
      </p:sp>
      <p:sp>
        <p:nvSpPr>
          <p:cNvPr id="10" name="Title 9"/>
          <p:cNvSpPr>
            <a:spLocks noGrp="1"/>
          </p:cNvSpPr>
          <p:nvPr>
            <p:ph type="title"/>
          </p:nvPr>
        </p:nvSpPr>
        <p:spPr>
          <a:xfrm>
            <a:off x="914400" y="1158537"/>
            <a:ext cx="7315200" cy="865573"/>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2537460"/>
            <a:ext cx="3566160" cy="22151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2537460"/>
            <a:ext cx="3566160" cy="22151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E45A1C-C0DD-4ED6-B23E-A9D2DD110058}" type="datetime1">
              <a:rPr lang="en-US" smtClean="0"/>
              <a:pPr/>
              <a:t>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C1B50-C580-4CB7-BA07-14C66C34B76D}" type="datetime1">
              <a:rPr lang="en-US" smtClean="0"/>
              <a:pPr/>
              <a:t>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369022"/>
            <a:ext cx="2950936" cy="1629761"/>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370032"/>
            <a:ext cx="4207848" cy="3357461"/>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3045822"/>
            <a:ext cx="2950936" cy="16840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F1D29-8BEE-49F3-AF49-7A09F617BF67}" type="datetime1">
              <a:rPr lang="en-US" smtClean="0"/>
              <a:pPr/>
              <a:t>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0"/>
            <a:ext cx="2953512" cy="1632204"/>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1714500"/>
            <a:ext cx="4038600" cy="25146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914400" y="3044952"/>
            <a:ext cx="2953512" cy="16870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273CF-8910-423E-9890-FC81E25E5084}" type="datetime1">
              <a:rPr lang="en-US" smtClean="0"/>
              <a:pPr/>
              <a:t>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430355"/>
            <a:ext cx="86236" cy="4292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69419" y="430355"/>
            <a:ext cx="576072" cy="4292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1158537"/>
            <a:ext cx="7315200" cy="865573"/>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077375"/>
            <a:ext cx="7315200" cy="26546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411597"/>
            <a:ext cx="1189132" cy="223439"/>
          </a:xfrm>
          <a:prstGeom prst="rect">
            <a:avLst/>
          </a:prstGeom>
        </p:spPr>
        <p:txBody>
          <a:bodyPr vert="horz" lIns="91440" tIns="45720" rIns="91440" bIns="45720" rtlCol="0" anchor="ctr"/>
          <a:lstStyle>
            <a:lvl1pPr algn="l">
              <a:defRPr sz="1200">
                <a:solidFill>
                  <a:schemeClr val="tx1">
                    <a:alpha val="50000"/>
                  </a:schemeClr>
                </a:solidFill>
              </a:defRPr>
            </a:lvl1pPr>
          </a:lstStyle>
          <a:p>
            <a:fld id="{4EC5816F-D43D-40D1-9B38-E1A2C18F0972}" type="datetime1">
              <a:rPr lang="en-US" smtClean="0"/>
              <a:pPr/>
              <a:t>2/3/2015</a:t>
            </a:fld>
            <a:endParaRPr lang="en-US" dirty="0"/>
          </a:p>
        </p:txBody>
      </p:sp>
      <p:sp>
        <p:nvSpPr>
          <p:cNvPr id="6" name="Slide Number Placeholder 5"/>
          <p:cNvSpPr>
            <a:spLocks noGrp="1"/>
          </p:cNvSpPr>
          <p:nvPr>
            <p:ph type="sldNum" sz="quarter" idx="4"/>
          </p:nvPr>
        </p:nvSpPr>
        <p:spPr>
          <a:xfrm>
            <a:off x="7314416" y="411598"/>
            <a:ext cx="941203" cy="226314"/>
          </a:xfrm>
          <a:prstGeom prst="rect">
            <a:avLst/>
          </a:prstGeom>
        </p:spPr>
        <p:txBody>
          <a:bodyPr vert="horz" lIns="91440" tIns="45720" rIns="91440" bIns="45720" rtlCol="0" anchor="ctr"/>
          <a:lstStyle>
            <a:lvl1pPr algn="r">
              <a:defRPr sz="1200">
                <a:solidFill>
                  <a:schemeClr val="tx1"/>
                </a:solidFill>
              </a:defRPr>
            </a:lvl1pPr>
          </a:lstStyle>
          <a:p>
            <a:fld id="{1AD20DFC-E2D5-4BD6-B744-D8DEEAB5F7C2}" type="slidenum">
              <a:rPr lang="en-US" smtClean="0"/>
              <a:pPr/>
              <a:t>‹#›</a:t>
            </a:fld>
            <a:endParaRPr lang="en-US" dirty="0"/>
          </a:p>
        </p:txBody>
      </p:sp>
      <p:sp>
        <p:nvSpPr>
          <p:cNvPr id="5" name="Footer Placeholder 4"/>
          <p:cNvSpPr>
            <a:spLocks noGrp="1"/>
          </p:cNvSpPr>
          <p:nvPr>
            <p:ph type="ftr" sz="quarter" idx="3"/>
          </p:nvPr>
        </p:nvSpPr>
        <p:spPr>
          <a:xfrm>
            <a:off x="6008689" y="641968"/>
            <a:ext cx="2246489" cy="225920"/>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microsoft.com/office/2007/relationships/hdphoto" Target="../media/hdphoto7.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3.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microsoft.com/office/2007/relationships/hdphoto" Target="../media/hdphoto9.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microsoft.com/office/2007/relationships/hdphoto" Target="../media/hdphoto10.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microsoft.com/office/2007/relationships/hdphoto" Target="../media/hdphoto6.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Television</a:t>
            </a:r>
            <a:endParaRPr lang="en-US" dirty="0"/>
          </a:p>
        </p:txBody>
      </p:sp>
      <p:sp>
        <p:nvSpPr>
          <p:cNvPr id="3" name="Subtitle 2"/>
          <p:cNvSpPr>
            <a:spLocks noGrp="1"/>
          </p:cNvSpPr>
          <p:nvPr>
            <p:ph type="subTitle" idx="1"/>
          </p:nvPr>
        </p:nvSpPr>
        <p:spPr>
          <a:xfrm>
            <a:off x="2539893" y="4373632"/>
            <a:ext cx="5345986" cy="846371"/>
          </a:xfrm>
        </p:spPr>
        <p:txBody>
          <a:bodyPr/>
          <a:lstStyle/>
          <a:p>
            <a:r>
              <a:rPr lang="en-US" dirty="0" smtClean="0"/>
              <a:t>By Aaron Shields and Michael Payne</a:t>
            </a:r>
            <a:endParaRPr lang="en-US" dirty="0"/>
          </a:p>
        </p:txBody>
      </p:sp>
    </p:spTree>
    <p:extLst>
      <p:ext uri="{BB962C8B-B14F-4D97-AF65-F5344CB8AC3E}">
        <p14:creationId xmlns:p14="http://schemas.microsoft.com/office/powerpoint/2010/main" val="3727979764"/>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xmlns:p14="http://schemas.microsoft.com/office/powerpoint/2010/main" spd="slow" advClick="0" advTm="9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arp_lc70le835e.jpg"/>
          <p:cNvPicPr>
            <a:picLocks noGrp="1" noChangeAspect="1"/>
          </p:cNvPicPr>
          <p:nvPr>
            <p:ph idx="1"/>
          </p:nvPr>
        </p:nvPicPr>
        <p:blipFill>
          <a:blip r:embed="rId3" cstate="email">
            <a:alphaModFix/>
            <a:extLst>
              <a:ext uri="{28A0092B-C50C-407E-A947-70E740481C1C}">
                <a14:useLocalDpi xmlns:a14="http://schemas.microsoft.com/office/drawing/2010/main" val="0"/>
              </a:ext>
            </a:extLst>
          </a:blip>
          <a:srcRect t="5417" b="5417"/>
          <a:stretch>
            <a:fillRect/>
          </a:stretch>
        </p:blipFill>
        <p:spPr>
          <a:xfrm>
            <a:off x="0" y="6547"/>
            <a:ext cx="9144000" cy="5143499"/>
          </a:xfrm>
          <a:ln>
            <a:solidFill>
              <a:srgbClr val="4F81BD"/>
            </a:solidFill>
          </a:ln>
        </p:spPr>
      </p:pic>
      <p:pic>
        <p:nvPicPr>
          <p:cNvPr id="5" name="Picture 4" descr="toonvectors-3250-940.jpg"/>
          <p:cNvPicPr>
            <a:picLocks noChangeAspect="1"/>
          </p:cNvPicPr>
          <p:nvPr/>
        </p:nvPicPr>
        <p:blipFill>
          <a:blip r:embed="rId4" cstate="email">
            <a:extLst>
              <a:ext uri="{BEBA8EAE-BF5A-486C-A8C5-ECC9F3942E4B}">
                <a14:imgProps xmlns:a14="http://schemas.microsoft.com/office/drawing/2010/main">
                  <a14:imgLayer r:embed="rId5">
                    <a14:imgEffect>
                      <a14:backgroundRemoval t="0" b="99855" l="9942" r="89913">
                        <a14:foregroundMark x1="35341" y1="18578" x2="37083" y2="22424"/>
                        <a14:foregroundMark x1="50871" y1="18578" x2="53048" y2="22424"/>
                        <a14:foregroundMark x1="47823" y1="96081" x2="54717" y2="97750"/>
                        <a14:foregroundMark x1="39695" y1="95646" x2="33672" y2="97315"/>
                        <a14:foregroundMark x1="37954" y1="37083" x2="49129" y2="42671"/>
                      </a14:backgroundRemoval>
                    </a14:imgEffect>
                  </a14:imgLayer>
                </a14:imgProps>
              </a:ext>
              <a:ext uri="{28A0092B-C50C-407E-A947-70E740481C1C}">
                <a14:useLocalDpi xmlns:a14="http://schemas.microsoft.com/office/drawing/2010/main" val="0"/>
              </a:ext>
            </a:extLst>
          </a:blip>
          <a:stretch>
            <a:fillRect/>
          </a:stretch>
        </p:blipFill>
        <p:spPr>
          <a:xfrm>
            <a:off x="222585" y="2404514"/>
            <a:ext cx="2332712" cy="2332712"/>
          </a:xfrm>
          <a:prstGeom prst="rect">
            <a:avLst/>
          </a:prstGeom>
        </p:spPr>
      </p:pic>
      <p:sp>
        <p:nvSpPr>
          <p:cNvPr id="6" name="Oval Callout 5"/>
          <p:cNvSpPr/>
          <p:nvPr/>
        </p:nvSpPr>
        <p:spPr>
          <a:xfrm>
            <a:off x="1126018" y="412396"/>
            <a:ext cx="2513906" cy="199211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Social In Technology Transfer</a:t>
            </a:r>
            <a:endParaRPr lang="en-US" dirty="0"/>
          </a:p>
        </p:txBody>
      </p:sp>
      <p:sp>
        <p:nvSpPr>
          <p:cNvPr id="2" name="TextBox 1"/>
          <p:cNvSpPr txBox="1"/>
          <p:nvPr/>
        </p:nvSpPr>
        <p:spPr>
          <a:xfrm>
            <a:off x="5196622" y="1124411"/>
            <a:ext cx="3204307" cy="369332"/>
          </a:xfrm>
          <a:prstGeom prst="rect">
            <a:avLst/>
          </a:prstGeom>
          <a:noFill/>
        </p:spPr>
        <p:txBody>
          <a:bodyPr wrap="square" rtlCol="0">
            <a:spAutoFit/>
          </a:bodyPr>
          <a:lstStyle/>
          <a:p>
            <a:endParaRPr lang="en-US" dirty="0"/>
          </a:p>
        </p:txBody>
      </p:sp>
      <p:cxnSp>
        <p:nvCxnSpPr>
          <p:cNvPr id="7" name="Straight Arrow Connector 6"/>
          <p:cNvCxnSpPr/>
          <p:nvPr/>
        </p:nvCxnSpPr>
        <p:spPr>
          <a:xfrm flipV="1">
            <a:off x="4085095" y="2003068"/>
            <a:ext cx="811782" cy="130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027809" y="800890"/>
            <a:ext cx="3872738" cy="2677656"/>
          </a:xfrm>
          <a:prstGeom prst="rect">
            <a:avLst/>
          </a:prstGeom>
        </p:spPr>
        <p:txBody>
          <a:bodyPr wrap="square">
            <a:spAutoFit/>
          </a:bodyPr>
          <a:lstStyle/>
          <a:p>
            <a:r>
              <a:rPr lang="en-US" sz="2800" dirty="0"/>
              <a:t>My friends will not judge me for having a T.V because it’s a common item, lots of people have them, and they are in fashion.</a:t>
            </a:r>
          </a:p>
        </p:txBody>
      </p:sp>
      <p:pic>
        <p:nvPicPr>
          <p:cNvPr id="8" name="Picture 7" descr="url.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329013" y="2618357"/>
            <a:ext cx="1756081" cy="1756081"/>
          </a:xfrm>
          <a:prstGeom prst="rect">
            <a:avLst/>
          </a:prstGeom>
        </p:spPr>
      </p:pic>
    </p:spTree>
    <p:extLst>
      <p:ext uri="{BB962C8B-B14F-4D97-AF65-F5344CB8AC3E}">
        <p14:creationId xmlns:p14="http://schemas.microsoft.com/office/powerpoint/2010/main" val="4045331972"/>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xmlns:p14="http://schemas.microsoft.com/office/powerpoint/2010/main" spd="slow" advClick="0" advTm="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2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0" fill="hold"/>
                                        <p:tgtEl>
                                          <p:spTgt spid="3"/>
                                        </p:tgtEl>
                                        <p:attrNameLst>
                                          <p:attrName>ppt_x</p:attrName>
                                        </p:attrNameLst>
                                      </p:cBhvr>
                                      <p:tavLst>
                                        <p:tav tm="0">
                                          <p:val>
                                            <p:strVal val="#ppt_x"/>
                                          </p:val>
                                        </p:tav>
                                        <p:tav tm="100000">
                                          <p:val>
                                            <p:strVal val="#ppt_x"/>
                                          </p:val>
                                        </p:tav>
                                      </p:tavLst>
                                    </p:anim>
                                    <p:anim calcmode="lin" valueType="num">
                                      <p:cBhvr additive="base">
                                        <p:cTn id="18" dur="2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oonvectors-3250-940.jpg"/>
          <p:cNvPicPr>
            <a:picLocks noChangeAspect="1"/>
          </p:cNvPicPr>
          <p:nvPr/>
        </p:nvPicPr>
        <p:blipFill>
          <a:blip r:embed="rId2" cstate="email">
            <a:extLst>
              <a:ext uri="{BEBA8EAE-BF5A-486C-A8C5-ECC9F3942E4B}">
                <a14:imgProps xmlns:a14="http://schemas.microsoft.com/office/drawing/2010/main">
                  <a14:imgLayer r:embed="rId3">
                    <a14:imgEffect>
                      <a14:backgroundRemoval t="0" b="99855" l="9942" r="89913">
                        <a14:foregroundMark x1="35341" y1="18578" x2="37083" y2="22424"/>
                        <a14:foregroundMark x1="50871" y1="18578" x2="53048" y2="22424"/>
                        <a14:foregroundMark x1="47823" y1="96081" x2="54717" y2="97750"/>
                        <a14:foregroundMark x1="39695" y1="95646" x2="33672" y2="97315"/>
                        <a14:foregroundMark x1="37954" y1="37083" x2="49129" y2="42671"/>
                      </a14:backgroundRemoval>
                    </a14:imgEffect>
                  </a14:imgLayer>
                </a14:imgProps>
              </a:ext>
              <a:ext uri="{28A0092B-C50C-407E-A947-70E740481C1C}">
                <a14:useLocalDpi xmlns:a14="http://schemas.microsoft.com/office/drawing/2010/main" val="0"/>
              </a:ext>
            </a:extLst>
          </a:blip>
          <a:stretch>
            <a:fillRect/>
          </a:stretch>
        </p:blipFill>
        <p:spPr>
          <a:xfrm>
            <a:off x="181193" y="2404514"/>
            <a:ext cx="2332712" cy="2332712"/>
          </a:xfrm>
          <a:prstGeom prst="rect">
            <a:avLst/>
          </a:prstGeom>
        </p:spPr>
      </p:pic>
      <p:sp>
        <p:nvSpPr>
          <p:cNvPr id="6" name="Oval Callout 5"/>
          <p:cNvSpPr/>
          <p:nvPr/>
        </p:nvSpPr>
        <p:spPr>
          <a:xfrm>
            <a:off x="927768" y="412396"/>
            <a:ext cx="2513906" cy="199211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 Next Step” for Televisions</a:t>
            </a:r>
            <a:endParaRPr lang="en-US" dirty="0"/>
          </a:p>
        </p:txBody>
      </p:sp>
      <p:sp>
        <p:nvSpPr>
          <p:cNvPr id="2" name="TextBox 1"/>
          <p:cNvSpPr txBox="1"/>
          <p:nvPr/>
        </p:nvSpPr>
        <p:spPr>
          <a:xfrm>
            <a:off x="5314462" y="342185"/>
            <a:ext cx="3204307" cy="4801314"/>
          </a:xfrm>
          <a:prstGeom prst="rect">
            <a:avLst/>
          </a:prstGeom>
          <a:noFill/>
        </p:spPr>
        <p:txBody>
          <a:bodyPr wrap="square" rtlCol="0">
            <a:spAutoFit/>
          </a:bodyPr>
          <a:lstStyle/>
          <a:p>
            <a:r>
              <a:rPr lang="en-GB" dirty="0" smtClean="0"/>
              <a:t>T.V’s might already be completely advanced to the maximum.</a:t>
            </a:r>
          </a:p>
          <a:p>
            <a:r>
              <a:rPr lang="en-GB" dirty="0" smtClean="0"/>
              <a:t>But T.V’s can effect our environment, people, etc.</a:t>
            </a:r>
          </a:p>
          <a:p>
            <a:r>
              <a:rPr lang="en-GB" dirty="0" smtClean="0"/>
              <a:t>Some big steps for T.V companies that they should look at are Environmental, Political, and Economic side of things.</a:t>
            </a:r>
          </a:p>
          <a:p>
            <a:r>
              <a:rPr lang="en-GB" dirty="0"/>
              <a:t> </a:t>
            </a:r>
            <a:r>
              <a:rPr lang="en-GB" dirty="0" smtClean="0"/>
              <a:t>  -Economic: affordable price</a:t>
            </a:r>
          </a:p>
          <a:p>
            <a:r>
              <a:rPr lang="en-GB" dirty="0" smtClean="0"/>
              <a:t>   -Political: regulations and rules</a:t>
            </a:r>
          </a:p>
          <a:p>
            <a:r>
              <a:rPr lang="en-GB" dirty="0"/>
              <a:t> </a:t>
            </a:r>
            <a:r>
              <a:rPr lang="en-GB" dirty="0" smtClean="0"/>
              <a:t>  -Environmental: how the products materials affect its surrounding environment.</a:t>
            </a:r>
          </a:p>
          <a:p>
            <a:r>
              <a:rPr lang="en-GB" dirty="0" smtClean="0"/>
              <a:t> </a:t>
            </a:r>
            <a:endParaRPr lang="en-GB" dirty="0"/>
          </a:p>
        </p:txBody>
      </p:sp>
      <p:cxnSp>
        <p:nvCxnSpPr>
          <p:cNvPr id="7" name="Straight Arrow Connector 6"/>
          <p:cNvCxnSpPr/>
          <p:nvPr/>
        </p:nvCxnSpPr>
        <p:spPr>
          <a:xfrm flipV="1">
            <a:off x="3760218" y="2003068"/>
            <a:ext cx="811782" cy="130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4"/>
          <a:stretch>
            <a:fillRect/>
          </a:stretch>
        </p:blipFill>
        <p:spPr>
          <a:xfrm>
            <a:off x="1943859" y="2742842"/>
            <a:ext cx="3255961" cy="1823338"/>
          </a:xfrm>
          <a:prstGeom prst="rect">
            <a:avLst/>
          </a:prstGeom>
        </p:spPr>
      </p:pic>
    </p:spTree>
    <p:extLst>
      <p:ext uri="{BB962C8B-B14F-4D97-AF65-F5344CB8AC3E}">
        <p14:creationId xmlns:p14="http://schemas.microsoft.com/office/powerpoint/2010/main" val="1327799037"/>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spd="slow" advClick="0" advTm="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arp_lc70le835e.jpg"/>
          <p:cNvPicPr>
            <a:picLocks noGrp="1" noChangeAspect="1"/>
          </p:cNvPicPr>
          <p:nvPr>
            <p:ph idx="1"/>
          </p:nvPr>
        </p:nvPicPr>
        <p:blipFill>
          <a:blip r:embed="rId3" cstate="email">
            <a:alphaModFix/>
            <a:extLst>
              <a:ext uri="{28A0092B-C50C-407E-A947-70E740481C1C}">
                <a14:useLocalDpi xmlns:a14="http://schemas.microsoft.com/office/drawing/2010/main" val="0"/>
              </a:ext>
            </a:extLst>
          </a:blip>
          <a:srcRect t="5417" b="5417"/>
          <a:stretch>
            <a:fillRect/>
          </a:stretch>
        </p:blipFill>
        <p:spPr>
          <a:xfrm>
            <a:off x="0" y="6547"/>
            <a:ext cx="9144000" cy="5143499"/>
          </a:xfrm>
          <a:ln>
            <a:solidFill>
              <a:srgbClr val="4F81BD"/>
            </a:solidFill>
          </a:ln>
        </p:spPr>
      </p:pic>
      <p:pic>
        <p:nvPicPr>
          <p:cNvPr id="5" name="Picture 4" descr="toonvectors-3250-940.jpg"/>
          <p:cNvPicPr>
            <a:picLocks noChangeAspect="1"/>
          </p:cNvPicPr>
          <p:nvPr/>
        </p:nvPicPr>
        <p:blipFill>
          <a:blip r:embed="rId4" cstate="email">
            <a:extLst>
              <a:ext uri="{BEBA8EAE-BF5A-486C-A8C5-ECC9F3942E4B}">
                <a14:imgProps xmlns:a14="http://schemas.microsoft.com/office/drawing/2010/main">
                  <a14:imgLayer r:embed="rId5">
                    <a14:imgEffect>
                      <a14:backgroundRemoval t="0" b="99855" l="9942" r="89913">
                        <a14:foregroundMark x1="35341" y1="18578" x2="37083" y2="22424"/>
                        <a14:foregroundMark x1="50871" y1="18578" x2="53048" y2="22424"/>
                        <a14:foregroundMark x1="47823" y1="96081" x2="54717" y2="97750"/>
                        <a14:foregroundMark x1="39695" y1="95646" x2="33672" y2="97315"/>
                        <a14:foregroundMark x1="37954" y1="37083" x2="49129" y2="42671"/>
                      </a14:backgroundRemoval>
                    </a14:imgEffect>
                  </a14:imgLayer>
                </a14:imgProps>
              </a:ext>
              <a:ext uri="{28A0092B-C50C-407E-A947-70E740481C1C}">
                <a14:useLocalDpi xmlns:a14="http://schemas.microsoft.com/office/drawing/2010/main" val="0"/>
              </a:ext>
            </a:extLst>
          </a:blip>
          <a:stretch>
            <a:fillRect/>
          </a:stretch>
        </p:blipFill>
        <p:spPr>
          <a:xfrm>
            <a:off x="-170213" y="2404514"/>
            <a:ext cx="2332712" cy="2332712"/>
          </a:xfrm>
          <a:prstGeom prst="rect">
            <a:avLst/>
          </a:prstGeom>
        </p:spPr>
      </p:pic>
      <p:sp>
        <p:nvSpPr>
          <p:cNvPr id="6" name="Oval Callout 5"/>
          <p:cNvSpPr/>
          <p:nvPr/>
        </p:nvSpPr>
        <p:spPr>
          <a:xfrm>
            <a:off x="628475" y="412396"/>
            <a:ext cx="2513906" cy="199211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And now for the Design part of Technology Transfer…</a:t>
            </a:r>
            <a:endParaRPr lang="en-US" dirty="0"/>
          </a:p>
        </p:txBody>
      </p:sp>
      <p:sp>
        <p:nvSpPr>
          <p:cNvPr id="2" name="TextBox 1"/>
          <p:cNvSpPr txBox="1"/>
          <p:nvPr/>
        </p:nvSpPr>
        <p:spPr>
          <a:xfrm>
            <a:off x="5196622" y="1124411"/>
            <a:ext cx="3204307"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72296979"/>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xmlns:p14="http://schemas.microsoft.com/office/powerpoint/2010/main" spd="slow" advClick="0" advTm="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arp_lc70le835e.jpg"/>
          <p:cNvPicPr>
            <a:picLocks noGrp="1" noChangeAspect="1"/>
          </p:cNvPicPr>
          <p:nvPr>
            <p:ph idx="1"/>
          </p:nvPr>
        </p:nvPicPr>
        <p:blipFill>
          <a:blip r:embed="rId3" cstate="email">
            <a:alphaModFix/>
            <a:extLst>
              <a:ext uri="{28A0092B-C50C-407E-A947-70E740481C1C}">
                <a14:useLocalDpi xmlns:a14="http://schemas.microsoft.com/office/drawing/2010/main" val="0"/>
              </a:ext>
            </a:extLst>
          </a:blip>
          <a:srcRect t="5417" b="5417"/>
          <a:stretch>
            <a:fillRect/>
          </a:stretch>
        </p:blipFill>
        <p:spPr>
          <a:xfrm>
            <a:off x="0" y="6547"/>
            <a:ext cx="9144000" cy="5143499"/>
          </a:xfrm>
          <a:ln>
            <a:solidFill>
              <a:srgbClr val="4F81BD"/>
            </a:solidFill>
          </a:ln>
        </p:spPr>
      </p:pic>
      <p:pic>
        <p:nvPicPr>
          <p:cNvPr id="5" name="Picture 4" descr="toonvectors-3250-940.jpg"/>
          <p:cNvPicPr>
            <a:picLocks noChangeAspect="1"/>
          </p:cNvPicPr>
          <p:nvPr/>
        </p:nvPicPr>
        <p:blipFill>
          <a:blip r:embed="rId4" cstate="email">
            <a:extLst>
              <a:ext uri="{BEBA8EAE-BF5A-486C-A8C5-ECC9F3942E4B}">
                <a14:imgProps xmlns:a14="http://schemas.microsoft.com/office/drawing/2010/main">
                  <a14:imgLayer r:embed="rId5">
                    <a14:imgEffect>
                      <a14:backgroundRemoval t="0" b="99855" l="9942" r="89913">
                        <a14:foregroundMark x1="35341" y1="18578" x2="37083" y2="22424"/>
                        <a14:foregroundMark x1="50871" y1="18578" x2="53048" y2="22424"/>
                        <a14:foregroundMark x1="47823" y1="96081" x2="54717" y2="97750"/>
                        <a14:foregroundMark x1="39695" y1="95646" x2="33672" y2="97315"/>
                        <a14:foregroundMark x1="37954" y1="37083" x2="49129" y2="42671"/>
                      </a14:backgroundRemoval>
                    </a14:imgEffect>
                  </a14:imgLayer>
                </a14:imgProps>
              </a:ext>
              <a:ext uri="{28A0092B-C50C-407E-A947-70E740481C1C}">
                <a14:useLocalDpi xmlns:a14="http://schemas.microsoft.com/office/drawing/2010/main" val="0"/>
              </a:ext>
            </a:extLst>
          </a:blip>
          <a:stretch>
            <a:fillRect/>
          </a:stretch>
        </p:blipFill>
        <p:spPr>
          <a:xfrm>
            <a:off x="563010" y="2404514"/>
            <a:ext cx="2332712" cy="2332712"/>
          </a:xfrm>
          <a:prstGeom prst="rect">
            <a:avLst/>
          </a:prstGeom>
        </p:spPr>
      </p:pic>
      <p:sp>
        <p:nvSpPr>
          <p:cNvPr id="6" name="Oval Callout 5"/>
          <p:cNvSpPr/>
          <p:nvPr/>
        </p:nvSpPr>
        <p:spPr>
          <a:xfrm>
            <a:off x="1520928" y="412396"/>
            <a:ext cx="2513906" cy="199211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Economic in the Design Section of Technology Transfer </a:t>
            </a:r>
            <a:endParaRPr lang="en-US" dirty="0"/>
          </a:p>
        </p:txBody>
      </p:sp>
      <p:sp>
        <p:nvSpPr>
          <p:cNvPr id="2" name="TextBox 1"/>
          <p:cNvSpPr txBox="1"/>
          <p:nvPr/>
        </p:nvSpPr>
        <p:spPr>
          <a:xfrm>
            <a:off x="5196622" y="1124411"/>
            <a:ext cx="3204307" cy="369332"/>
          </a:xfrm>
          <a:prstGeom prst="rect">
            <a:avLst/>
          </a:prstGeom>
          <a:noFill/>
        </p:spPr>
        <p:txBody>
          <a:bodyPr wrap="square" rtlCol="0">
            <a:spAutoFit/>
          </a:bodyPr>
          <a:lstStyle/>
          <a:p>
            <a:endParaRPr lang="en-US" dirty="0"/>
          </a:p>
        </p:txBody>
      </p:sp>
      <p:cxnSp>
        <p:nvCxnSpPr>
          <p:cNvPr id="7" name="Straight Arrow Connector 6"/>
          <p:cNvCxnSpPr/>
          <p:nvPr/>
        </p:nvCxnSpPr>
        <p:spPr>
          <a:xfrm flipV="1">
            <a:off x="4085095" y="2003068"/>
            <a:ext cx="811782" cy="130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5381326" y="800891"/>
            <a:ext cx="3650153" cy="2585323"/>
          </a:xfrm>
          <a:prstGeom prst="rect">
            <a:avLst/>
          </a:prstGeom>
        </p:spPr>
        <p:txBody>
          <a:bodyPr wrap="square">
            <a:spAutoFit/>
          </a:bodyPr>
          <a:lstStyle/>
          <a:p>
            <a:r>
              <a:rPr lang="en-US" dirty="0" smtClean="0"/>
              <a:t>-The </a:t>
            </a:r>
            <a:r>
              <a:rPr lang="en-US" dirty="0"/>
              <a:t>amount of money varies from creating this product, since there are newer/older, bigger/smaller, and more/lower quality of T.V’s. </a:t>
            </a:r>
            <a:endParaRPr lang="en-US" dirty="0" smtClean="0"/>
          </a:p>
          <a:p>
            <a:r>
              <a:rPr lang="en-US" dirty="0"/>
              <a:t>-</a:t>
            </a:r>
            <a:r>
              <a:rPr lang="en-US" dirty="0" smtClean="0"/>
              <a:t>Retailers </a:t>
            </a:r>
            <a:r>
              <a:rPr lang="en-US" dirty="0"/>
              <a:t>have about 20% margin. Manufacturers usually lose money..., but do give them 1-5% margin</a:t>
            </a:r>
            <a:r>
              <a:rPr lang="en-US" dirty="0" smtClean="0"/>
              <a:t>. </a:t>
            </a:r>
            <a:endParaRPr lang="en-US" dirty="0"/>
          </a:p>
        </p:txBody>
      </p:sp>
      <p:pic>
        <p:nvPicPr>
          <p:cNvPr id="10" name="Picture 9" descr="televisions.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525292" y="2700649"/>
            <a:ext cx="2371585" cy="1769203"/>
          </a:xfrm>
          <a:prstGeom prst="rect">
            <a:avLst/>
          </a:prstGeom>
        </p:spPr>
      </p:pic>
    </p:spTree>
    <p:extLst>
      <p:ext uri="{BB962C8B-B14F-4D97-AF65-F5344CB8AC3E}">
        <p14:creationId xmlns:p14="http://schemas.microsoft.com/office/powerpoint/2010/main" val="3027354962"/>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xmlns:p14="http://schemas.microsoft.com/office/powerpoint/2010/main" spd="slow" advClick="0" advTm="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2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500" fill="hold"/>
                                        <p:tgtEl>
                                          <p:spTgt spid="9"/>
                                        </p:tgtEl>
                                        <p:attrNameLst>
                                          <p:attrName>ppt_x</p:attrName>
                                        </p:attrNameLst>
                                      </p:cBhvr>
                                      <p:tavLst>
                                        <p:tav tm="0">
                                          <p:val>
                                            <p:strVal val="#ppt_x"/>
                                          </p:val>
                                        </p:tav>
                                        <p:tav tm="100000">
                                          <p:val>
                                            <p:strVal val="#ppt_x"/>
                                          </p:val>
                                        </p:tav>
                                      </p:tavLst>
                                    </p:anim>
                                    <p:anim calcmode="lin" valueType="num">
                                      <p:cBhvr additive="base">
                                        <p:cTn id="18" dur="2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arp_lc70le835e.jpg"/>
          <p:cNvPicPr>
            <a:picLocks noGrp="1" noChangeAspect="1"/>
          </p:cNvPicPr>
          <p:nvPr>
            <p:ph idx="1"/>
          </p:nvPr>
        </p:nvPicPr>
        <p:blipFill>
          <a:blip r:embed="rId3" cstate="email">
            <a:alphaModFix/>
            <a:extLst>
              <a:ext uri="{28A0092B-C50C-407E-A947-70E740481C1C}">
                <a14:useLocalDpi xmlns:a14="http://schemas.microsoft.com/office/drawing/2010/main" val="0"/>
              </a:ext>
            </a:extLst>
          </a:blip>
          <a:srcRect t="5417" b="5417"/>
          <a:stretch>
            <a:fillRect/>
          </a:stretch>
        </p:blipFill>
        <p:spPr>
          <a:xfrm>
            <a:off x="0" y="6547"/>
            <a:ext cx="9144000" cy="5143499"/>
          </a:xfrm>
          <a:ln>
            <a:solidFill>
              <a:srgbClr val="4F81BD"/>
            </a:solidFill>
          </a:ln>
        </p:spPr>
      </p:pic>
      <p:pic>
        <p:nvPicPr>
          <p:cNvPr id="5" name="Picture 4" descr="toonvectors-3250-940.jpg"/>
          <p:cNvPicPr>
            <a:picLocks noChangeAspect="1"/>
          </p:cNvPicPr>
          <p:nvPr/>
        </p:nvPicPr>
        <p:blipFill>
          <a:blip r:embed="rId4" cstate="email">
            <a:extLst>
              <a:ext uri="{BEBA8EAE-BF5A-486C-A8C5-ECC9F3942E4B}">
                <a14:imgProps xmlns:a14="http://schemas.microsoft.com/office/drawing/2010/main">
                  <a14:imgLayer r:embed="rId5">
                    <a14:imgEffect>
                      <a14:backgroundRemoval t="0" b="99855" l="9942" r="89913">
                        <a14:foregroundMark x1="35341" y1="18578" x2="37083" y2="22424"/>
                        <a14:foregroundMark x1="50871" y1="18578" x2="53048" y2="22424"/>
                        <a14:foregroundMark x1="47823" y1="96081" x2="54717" y2="97750"/>
                        <a14:foregroundMark x1="39695" y1="95646" x2="33672" y2="97315"/>
                        <a14:foregroundMark x1="37954" y1="37083" x2="49129" y2="42671"/>
                      </a14:backgroundRemoval>
                    </a14:imgEffect>
                  </a14:imgLayer>
                </a14:imgProps>
              </a:ext>
              <a:ext uri="{28A0092B-C50C-407E-A947-70E740481C1C}">
                <a14:useLocalDpi xmlns:a14="http://schemas.microsoft.com/office/drawing/2010/main" val="0"/>
              </a:ext>
            </a:extLst>
          </a:blip>
          <a:stretch>
            <a:fillRect/>
          </a:stretch>
        </p:blipFill>
        <p:spPr>
          <a:xfrm>
            <a:off x="837969" y="2404514"/>
            <a:ext cx="2332712" cy="2332712"/>
          </a:xfrm>
          <a:prstGeom prst="rect">
            <a:avLst/>
          </a:prstGeom>
        </p:spPr>
      </p:pic>
      <p:sp>
        <p:nvSpPr>
          <p:cNvPr id="6" name="Oval Callout 5"/>
          <p:cNvSpPr/>
          <p:nvPr/>
        </p:nvSpPr>
        <p:spPr>
          <a:xfrm>
            <a:off x="1756607" y="412396"/>
            <a:ext cx="2513906" cy="199211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Political in the Design Section of Technology Transfer</a:t>
            </a:r>
            <a:endParaRPr lang="en-US" dirty="0"/>
          </a:p>
        </p:txBody>
      </p:sp>
      <p:sp>
        <p:nvSpPr>
          <p:cNvPr id="2" name="TextBox 1"/>
          <p:cNvSpPr txBox="1"/>
          <p:nvPr/>
        </p:nvSpPr>
        <p:spPr>
          <a:xfrm>
            <a:off x="5196622" y="1124411"/>
            <a:ext cx="3204307" cy="369332"/>
          </a:xfrm>
          <a:prstGeom prst="rect">
            <a:avLst/>
          </a:prstGeom>
          <a:noFill/>
        </p:spPr>
        <p:txBody>
          <a:bodyPr wrap="square" rtlCol="0">
            <a:spAutoFit/>
          </a:bodyPr>
          <a:lstStyle/>
          <a:p>
            <a:endParaRPr lang="en-US" dirty="0"/>
          </a:p>
        </p:txBody>
      </p:sp>
      <p:cxnSp>
        <p:nvCxnSpPr>
          <p:cNvPr id="7" name="Straight Arrow Connector 6"/>
          <p:cNvCxnSpPr/>
          <p:nvPr/>
        </p:nvCxnSpPr>
        <p:spPr>
          <a:xfrm flipV="1">
            <a:off x="4085095" y="2003068"/>
            <a:ext cx="811782" cy="130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196621" y="973352"/>
            <a:ext cx="3706789" cy="3139321"/>
          </a:xfrm>
          <a:prstGeom prst="rect">
            <a:avLst/>
          </a:prstGeom>
        </p:spPr>
        <p:txBody>
          <a:bodyPr wrap="square">
            <a:spAutoFit/>
          </a:bodyPr>
          <a:lstStyle/>
          <a:p>
            <a:r>
              <a:rPr lang="en-US" dirty="0" smtClean="0"/>
              <a:t>-In </a:t>
            </a:r>
            <a:r>
              <a:rPr lang="en-US" dirty="0"/>
              <a:t>order to make a T.V there are no regulations, except form watching highly toxic chemical intake to make the T.V. Also it must contain all of the essential parts to a T.V in order for it to work.</a:t>
            </a:r>
          </a:p>
          <a:p>
            <a:r>
              <a:rPr lang="en-US" dirty="0" smtClean="0"/>
              <a:t>-I </a:t>
            </a:r>
            <a:r>
              <a:rPr lang="en-US" dirty="0"/>
              <a:t>don’t think anyone has been ever mad that the T.V has been made because it has changed/revolutionized the world.</a:t>
            </a:r>
          </a:p>
        </p:txBody>
      </p:sp>
      <p:pic>
        <p:nvPicPr>
          <p:cNvPr id="12" name="Picture 11" descr="Scott_and_Christine_Eisenberg_Super_Bowl_Party_5.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711596" y="2840953"/>
            <a:ext cx="2354093" cy="1569395"/>
          </a:xfrm>
          <a:prstGeom prst="rect">
            <a:avLst/>
          </a:prstGeom>
        </p:spPr>
      </p:pic>
    </p:spTree>
    <p:extLst>
      <p:ext uri="{BB962C8B-B14F-4D97-AF65-F5344CB8AC3E}">
        <p14:creationId xmlns:p14="http://schemas.microsoft.com/office/powerpoint/2010/main" val="2721122890"/>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xmlns:p14="http://schemas.microsoft.com/office/powerpoint/2010/main" spd="slow" advClick="0" advTm="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2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0" fill="hold"/>
                                        <p:tgtEl>
                                          <p:spTgt spid="3"/>
                                        </p:tgtEl>
                                        <p:attrNameLst>
                                          <p:attrName>ppt_x</p:attrName>
                                        </p:attrNameLst>
                                      </p:cBhvr>
                                      <p:tavLst>
                                        <p:tav tm="0">
                                          <p:val>
                                            <p:strVal val="#ppt_x"/>
                                          </p:val>
                                        </p:tav>
                                        <p:tav tm="100000">
                                          <p:val>
                                            <p:strVal val="#ppt_x"/>
                                          </p:val>
                                        </p:tav>
                                      </p:tavLst>
                                    </p:anim>
                                    <p:anim calcmode="lin" valueType="num">
                                      <p:cBhvr additive="base">
                                        <p:cTn id="18" dur="2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arp_lc70le835e.jpg"/>
          <p:cNvPicPr>
            <a:picLocks noGrp="1" noChangeAspect="1"/>
          </p:cNvPicPr>
          <p:nvPr>
            <p:ph idx="1"/>
          </p:nvPr>
        </p:nvPicPr>
        <p:blipFill>
          <a:blip r:embed="rId3" cstate="email">
            <a:alphaModFix/>
            <a:extLst>
              <a:ext uri="{28A0092B-C50C-407E-A947-70E740481C1C}">
                <a14:useLocalDpi xmlns:a14="http://schemas.microsoft.com/office/drawing/2010/main" val="0"/>
              </a:ext>
            </a:extLst>
          </a:blip>
          <a:srcRect t="5417" b="5417"/>
          <a:stretch>
            <a:fillRect/>
          </a:stretch>
        </p:blipFill>
        <p:spPr>
          <a:xfrm>
            <a:off x="0" y="0"/>
            <a:ext cx="9144000" cy="5143499"/>
          </a:xfrm>
          <a:ln>
            <a:solidFill>
              <a:srgbClr val="4F81BD"/>
            </a:solidFill>
          </a:ln>
        </p:spPr>
      </p:pic>
      <p:pic>
        <p:nvPicPr>
          <p:cNvPr id="5" name="Picture 4" descr="toonvectors-3250-940.jpg"/>
          <p:cNvPicPr>
            <a:picLocks noChangeAspect="1"/>
          </p:cNvPicPr>
          <p:nvPr/>
        </p:nvPicPr>
        <p:blipFill>
          <a:blip r:embed="rId4" cstate="email">
            <a:extLst>
              <a:ext uri="{BEBA8EAE-BF5A-486C-A8C5-ECC9F3942E4B}">
                <a14:imgProps xmlns:a14="http://schemas.microsoft.com/office/drawing/2010/main">
                  <a14:imgLayer r:embed="rId5">
                    <a14:imgEffect>
                      <a14:backgroundRemoval t="0" b="99855" l="9942" r="89913">
                        <a14:foregroundMark x1="35341" y1="18578" x2="37083" y2="22424"/>
                        <a14:foregroundMark x1="50871" y1="18578" x2="53048" y2="22424"/>
                        <a14:foregroundMark x1="47823" y1="96081" x2="54717" y2="97750"/>
                        <a14:foregroundMark x1="39695" y1="95646" x2="33672" y2="97315"/>
                        <a14:foregroundMark x1="37954" y1="37083" x2="49129" y2="42671"/>
                      </a14:backgroundRemoval>
                    </a14:imgEffect>
                  </a14:imgLayer>
                </a14:imgProps>
              </a:ext>
              <a:ext uri="{28A0092B-C50C-407E-A947-70E740481C1C}">
                <a14:useLocalDpi xmlns:a14="http://schemas.microsoft.com/office/drawing/2010/main" val="0"/>
              </a:ext>
            </a:extLst>
          </a:blip>
          <a:stretch>
            <a:fillRect/>
          </a:stretch>
        </p:blipFill>
        <p:spPr>
          <a:xfrm>
            <a:off x="222586" y="2404514"/>
            <a:ext cx="2332712" cy="2332712"/>
          </a:xfrm>
          <a:prstGeom prst="rect">
            <a:avLst/>
          </a:prstGeom>
        </p:spPr>
      </p:pic>
      <p:sp>
        <p:nvSpPr>
          <p:cNvPr id="6" name="Oval Callout 5"/>
          <p:cNvSpPr/>
          <p:nvPr/>
        </p:nvSpPr>
        <p:spPr>
          <a:xfrm>
            <a:off x="1193598" y="412396"/>
            <a:ext cx="2513906" cy="199211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Environmental In The Design Section Of Technology Transfer</a:t>
            </a:r>
            <a:endParaRPr lang="en-US" dirty="0"/>
          </a:p>
        </p:txBody>
      </p:sp>
      <p:sp>
        <p:nvSpPr>
          <p:cNvPr id="2" name="TextBox 1"/>
          <p:cNvSpPr txBox="1"/>
          <p:nvPr/>
        </p:nvSpPr>
        <p:spPr>
          <a:xfrm>
            <a:off x="5196622" y="1124411"/>
            <a:ext cx="3204307" cy="369332"/>
          </a:xfrm>
          <a:prstGeom prst="rect">
            <a:avLst/>
          </a:prstGeom>
          <a:noFill/>
        </p:spPr>
        <p:txBody>
          <a:bodyPr wrap="square" rtlCol="0">
            <a:spAutoFit/>
          </a:bodyPr>
          <a:lstStyle/>
          <a:p>
            <a:endParaRPr lang="en-US" dirty="0"/>
          </a:p>
        </p:txBody>
      </p:sp>
      <p:cxnSp>
        <p:nvCxnSpPr>
          <p:cNvPr id="7" name="Straight Arrow Connector 6"/>
          <p:cNvCxnSpPr/>
          <p:nvPr/>
        </p:nvCxnSpPr>
        <p:spPr>
          <a:xfrm flipV="1">
            <a:off x="3888696" y="1754321"/>
            <a:ext cx="811782" cy="130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5433700" y="117828"/>
            <a:ext cx="3220940" cy="4539704"/>
          </a:xfrm>
          <a:prstGeom prst="rect">
            <a:avLst/>
          </a:prstGeom>
        </p:spPr>
        <p:txBody>
          <a:bodyPr wrap="square">
            <a:spAutoFit/>
          </a:bodyPr>
          <a:lstStyle/>
          <a:p>
            <a:r>
              <a:rPr lang="en-US" sz="1700" dirty="0" smtClean="0"/>
              <a:t>-You </a:t>
            </a:r>
            <a:r>
              <a:rPr lang="en-US" sz="1700" dirty="0"/>
              <a:t>can create the T.V with the most positive impact possible by, sending it out on emails, T.V channels, social media, and on certain websites that have good deals on for authentic goods/items. </a:t>
            </a:r>
            <a:endParaRPr lang="en-US" sz="1700" dirty="0" smtClean="0"/>
          </a:p>
          <a:p>
            <a:r>
              <a:rPr lang="en-US" sz="1700" dirty="0"/>
              <a:t>-</a:t>
            </a:r>
            <a:r>
              <a:rPr lang="en-US" sz="1700" dirty="0" smtClean="0"/>
              <a:t>Also </a:t>
            </a:r>
            <a:r>
              <a:rPr lang="en-US" sz="1700" dirty="0"/>
              <a:t>you could do a grand opening at a store or just put it up for a really good price.</a:t>
            </a:r>
          </a:p>
          <a:p>
            <a:r>
              <a:rPr lang="en-US" sz="1700" dirty="0" smtClean="0"/>
              <a:t>-There </a:t>
            </a:r>
            <a:r>
              <a:rPr lang="en-US" sz="1700" dirty="0"/>
              <a:t>are certain TV’s that contain harmful chemicals. Such as some T.V’s can contain Mercury and Lead. With both can make your brain swell and cause harmful diseases.</a:t>
            </a:r>
          </a:p>
        </p:txBody>
      </p:sp>
      <p:pic>
        <p:nvPicPr>
          <p:cNvPr id="12" name="Picture 11" descr="708px-Pouring_liquid_mercury_bionerd.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515758" y="2583982"/>
            <a:ext cx="1335770" cy="2153244"/>
          </a:xfrm>
          <a:prstGeom prst="rect">
            <a:avLst/>
          </a:prstGeom>
        </p:spPr>
      </p:pic>
      <p:pic>
        <p:nvPicPr>
          <p:cNvPr id="13" name="Picture 12" descr="Bleiglanz.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993443" y="2583982"/>
            <a:ext cx="1203179" cy="2153244"/>
          </a:xfrm>
          <a:prstGeom prst="rect">
            <a:avLst/>
          </a:prstGeom>
        </p:spPr>
      </p:pic>
    </p:spTree>
    <p:extLst>
      <p:ext uri="{BB962C8B-B14F-4D97-AF65-F5344CB8AC3E}">
        <p14:creationId xmlns:p14="http://schemas.microsoft.com/office/powerpoint/2010/main" val="2075096273"/>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xmlns:p14="http://schemas.microsoft.com/office/powerpoint/2010/main" spd="slow" advClick="0" advTm="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2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500" fill="hold"/>
                                        <p:tgtEl>
                                          <p:spTgt spid="9"/>
                                        </p:tgtEl>
                                        <p:attrNameLst>
                                          <p:attrName>ppt_x</p:attrName>
                                        </p:attrNameLst>
                                      </p:cBhvr>
                                      <p:tavLst>
                                        <p:tav tm="0">
                                          <p:val>
                                            <p:strVal val="#ppt_x"/>
                                          </p:val>
                                        </p:tav>
                                        <p:tav tm="100000">
                                          <p:val>
                                            <p:strVal val="#ppt_x"/>
                                          </p:val>
                                        </p:tav>
                                      </p:tavLst>
                                    </p:anim>
                                    <p:anim calcmode="lin" valueType="num">
                                      <p:cBhvr additive="base">
                                        <p:cTn id="18" dur="2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146" y="1825473"/>
            <a:ext cx="7315200" cy="865573"/>
          </a:xfrm>
        </p:spPr>
        <p:txBody>
          <a:bodyPr/>
          <a:lstStyle/>
          <a:p>
            <a:r>
              <a:rPr lang="en-US" dirty="0" smtClean="0"/>
              <a:t>THANKS FOR WATCHING!</a:t>
            </a:r>
            <a:endParaRPr lang="en-US" dirty="0"/>
          </a:p>
        </p:txBody>
      </p:sp>
      <p:pic>
        <p:nvPicPr>
          <p:cNvPr id="4" name="Picture 3" descr="toonvectors-3250-940.jpg"/>
          <p:cNvPicPr>
            <a:picLocks noChangeAspect="1"/>
          </p:cNvPicPr>
          <p:nvPr/>
        </p:nvPicPr>
        <p:blipFill>
          <a:blip r:embed="rId2" cstate="email">
            <a:extLst>
              <a:ext uri="{BEBA8EAE-BF5A-486C-A8C5-ECC9F3942E4B}">
                <a14:imgProps xmlns:a14="http://schemas.microsoft.com/office/drawing/2010/main">
                  <a14:imgLayer r:embed="rId3">
                    <a14:imgEffect>
                      <a14:backgroundRemoval t="0" b="99855" l="9942" r="89913">
                        <a14:foregroundMark x1="35341" y1="18578" x2="37083" y2="22424"/>
                        <a14:foregroundMark x1="50871" y1="18578" x2="53048" y2="22424"/>
                        <a14:foregroundMark x1="47823" y1="96081" x2="54717" y2="97750"/>
                        <a14:foregroundMark x1="39695" y1="95646" x2="33672" y2="97315"/>
                        <a14:foregroundMark x1="37954" y1="37083" x2="49129" y2="42671"/>
                      </a14:backgroundRemoval>
                    </a14:imgEffect>
                  </a14:imgLayer>
                </a14:imgProps>
              </a:ext>
              <a:ext uri="{28A0092B-C50C-407E-A947-70E740481C1C}">
                <a14:useLocalDpi xmlns:a14="http://schemas.microsoft.com/office/drawing/2010/main" val="0"/>
              </a:ext>
            </a:extLst>
          </a:blip>
          <a:stretch>
            <a:fillRect/>
          </a:stretch>
        </p:blipFill>
        <p:spPr>
          <a:xfrm>
            <a:off x="0" y="2691046"/>
            <a:ext cx="2332712" cy="2332712"/>
          </a:xfrm>
          <a:prstGeom prst="rect">
            <a:avLst/>
          </a:prstGeom>
        </p:spPr>
      </p:pic>
    </p:spTree>
    <p:extLst>
      <p:ext uri="{BB962C8B-B14F-4D97-AF65-F5344CB8AC3E}">
        <p14:creationId xmlns:p14="http://schemas.microsoft.com/office/powerpoint/2010/main" val="7493503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xmlns:p14="http://schemas.microsoft.com/office/powerpoint/2010/main" spd="slow" advClick="0" advTm="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arp_lc70le835e.jpg"/>
          <p:cNvPicPr>
            <a:picLocks noGrp="1" noChangeAspect="1"/>
          </p:cNvPicPr>
          <p:nvPr>
            <p:ph idx="1"/>
          </p:nvPr>
        </p:nvPicPr>
        <p:blipFill>
          <a:blip r:embed="rId2" cstate="email">
            <a:alphaModFix/>
            <a:extLst>
              <a:ext uri="{28A0092B-C50C-407E-A947-70E740481C1C}">
                <a14:useLocalDpi xmlns:a14="http://schemas.microsoft.com/office/drawing/2010/main" val="0"/>
              </a:ext>
            </a:extLst>
          </a:blip>
          <a:srcRect t="5417" b="5417"/>
          <a:stretch>
            <a:fillRect/>
          </a:stretch>
        </p:blipFill>
        <p:spPr>
          <a:xfrm>
            <a:off x="0" y="0"/>
            <a:ext cx="9144000" cy="5143500"/>
          </a:xfrm>
          <a:ln>
            <a:solidFill>
              <a:srgbClr val="4F81BD"/>
            </a:solidFill>
          </a:ln>
        </p:spPr>
      </p:pic>
      <p:pic>
        <p:nvPicPr>
          <p:cNvPr id="5" name="Picture 4" descr="toonvectors-3250-940.jpg"/>
          <p:cNvPicPr>
            <a:picLocks noChangeAspect="1"/>
          </p:cNvPicPr>
          <p:nvPr/>
        </p:nvPicPr>
        <p:blipFill>
          <a:blip r:embed="rId3" cstate="email">
            <a:extLst>
              <a:ext uri="{BEBA8EAE-BF5A-486C-A8C5-ECC9F3942E4B}">
                <a14:imgProps xmlns:a14="http://schemas.microsoft.com/office/drawing/2010/main">
                  <a14:imgLayer r:embed="rId4">
                    <a14:imgEffect>
                      <a14:backgroundRemoval t="0" b="99855" l="9942" r="89913">
                        <a14:foregroundMark x1="35341" y1="18578" x2="37083" y2="22424"/>
                        <a14:foregroundMark x1="50871" y1="18578" x2="53048" y2="22424"/>
                        <a14:foregroundMark x1="47823" y1="96081" x2="54717" y2="97750"/>
                        <a14:foregroundMark x1="39695" y1="95646" x2="33672" y2="97315"/>
                        <a14:foregroundMark x1="37954" y1="37083" x2="49129" y2="42671"/>
                      </a14:backgroundRemoval>
                    </a14:imgEffect>
                  </a14:imgLayer>
                </a14:imgProps>
              </a:ext>
              <a:ext uri="{28A0092B-C50C-407E-A947-70E740481C1C}">
                <a14:useLocalDpi xmlns:a14="http://schemas.microsoft.com/office/drawing/2010/main" val="0"/>
              </a:ext>
            </a:extLst>
          </a:blip>
          <a:stretch>
            <a:fillRect/>
          </a:stretch>
        </p:blipFill>
        <p:spPr>
          <a:xfrm>
            <a:off x="-382220" y="2404514"/>
            <a:ext cx="2332712" cy="2332712"/>
          </a:xfrm>
          <a:prstGeom prst="rect">
            <a:avLst/>
          </a:prstGeom>
        </p:spPr>
      </p:pic>
      <p:sp>
        <p:nvSpPr>
          <p:cNvPr id="6" name="Oval Callout 5"/>
          <p:cNvSpPr/>
          <p:nvPr/>
        </p:nvSpPr>
        <p:spPr>
          <a:xfrm>
            <a:off x="1343936" y="1048121"/>
            <a:ext cx="2428948" cy="188661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Today we are learning about Technology </a:t>
            </a:r>
            <a:r>
              <a:rPr lang="en-US" dirty="0"/>
              <a:t>T</a:t>
            </a:r>
            <a:r>
              <a:rPr lang="en-US" dirty="0" smtClean="0"/>
              <a:t>ransfer in Televisions.</a:t>
            </a:r>
            <a:endParaRPr lang="en-US" dirty="0"/>
          </a:p>
        </p:txBody>
      </p:sp>
    </p:spTree>
    <p:extLst>
      <p:ext uri="{BB962C8B-B14F-4D97-AF65-F5344CB8AC3E}">
        <p14:creationId xmlns:p14="http://schemas.microsoft.com/office/powerpoint/2010/main" val="3515064373"/>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xmlns:p14="http://schemas.microsoft.com/office/powerpoint/2010/main" spd="slow" advClick="0" advTm="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arp_lc70le835e.jpg"/>
          <p:cNvPicPr>
            <a:picLocks noGrp="1" noChangeAspect="1"/>
          </p:cNvPicPr>
          <p:nvPr>
            <p:ph idx="1"/>
          </p:nvPr>
        </p:nvPicPr>
        <p:blipFill>
          <a:blip r:embed="rId2" cstate="email">
            <a:alphaModFix/>
            <a:extLst>
              <a:ext uri="{28A0092B-C50C-407E-A947-70E740481C1C}">
                <a14:useLocalDpi xmlns:a14="http://schemas.microsoft.com/office/drawing/2010/main" val="0"/>
              </a:ext>
            </a:extLst>
          </a:blip>
          <a:srcRect t="5417" b="5417"/>
          <a:stretch>
            <a:fillRect/>
          </a:stretch>
        </p:blipFill>
        <p:spPr>
          <a:xfrm>
            <a:off x="0" y="0"/>
            <a:ext cx="9144000" cy="5143499"/>
          </a:xfrm>
          <a:ln>
            <a:solidFill>
              <a:srgbClr val="4F81BD"/>
            </a:solidFill>
          </a:ln>
        </p:spPr>
      </p:pic>
      <p:pic>
        <p:nvPicPr>
          <p:cNvPr id="5" name="Picture 4" descr="toonvectors-3250-940.jpg"/>
          <p:cNvPicPr>
            <a:picLocks noChangeAspect="1"/>
          </p:cNvPicPr>
          <p:nvPr/>
        </p:nvPicPr>
        <p:blipFill>
          <a:blip r:embed="rId3" cstate="email">
            <a:extLst>
              <a:ext uri="{BEBA8EAE-BF5A-486C-A8C5-ECC9F3942E4B}">
                <a14:imgProps xmlns:a14="http://schemas.microsoft.com/office/drawing/2010/main">
                  <a14:imgLayer r:embed="rId4">
                    <a14:imgEffect>
                      <a14:backgroundRemoval t="0" b="99855" l="9942" r="89913">
                        <a14:foregroundMark x1="35341" y1="18578" x2="37083" y2="22424"/>
                        <a14:foregroundMark x1="50871" y1="18578" x2="53048" y2="22424"/>
                        <a14:foregroundMark x1="47823" y1="96081" x2="54717" y2="97750"/>
                        <a14:foregroundMark x1="39695" y1="95646" x2="33672" y2="97315"/>
                        <a14:foregroundMark x1="37954" y1="37083" x2="49129" y2="42671"/>
                      </a14:backgroundRemoval>
                    </a14:imgEffect>
                  </a14:imgLayer>
                </a14:imgProps>
              </a:ext>
              <a:ext uri="{28A0092B-C50C-407E-A947-70E740481C1C}">
                <a14:useLocalDpi xmlns:a14="http://schemas.microsoft.com/office/drawing/2010/main" val="0"/>
              </a:ext>
            </a:extLst>
          </a:blip>
          <a:stretch>
            <a:fillRect/>
          </a:stretch>
        </p:blipFill>
        <p:spPr>
          <a:xfrm>
            <a:off x="177580" y="2404514"/>
            <a:ext cx="2332712" cy="2332712"/>
          </a:xfrm>
          <a:prstGeom prst="rect">
            <a:avLst/>
          </a:prstGeom>
        </p:spPr>
      </p:pic>
      <p:sp>
        <p:nvSpPr>
          <p:cNvPr id="6" name="Oval Callout 5"/>
          <p:cNvSpPr/>
          <p:nvPr/>
        </p:nvSpPr>
        <p:spPr>
          <a:xfrm>
            <a:off x="1343936" y="1048121"/>
            <a:ext cx="2428948" cy="188661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Lets start with the Genealogy of the Product</a:t>
            </a:r>
            <a:endParaRPr lang="en-US" dirty="0"/>
          </a:p>
        </p:txBody>
      </p:sp>
      <p:sp>
        <p:nvSpPr>
          <p:cNvPr id="2" name="TextBox 1"/>
          <p:cNvSpPr txBox="1"/>
          <p:nvPr/>
        </p:nvSpPr>
        <p:spPr>
          <a:xfrm>
            <a:off x="5314462" y="1309077"/>
            <a:ext cx="3204307" cy="369332"/>
          </a:xfrm>
          <a:prstGeom prst="rect">
            <a:avLst/>
          </a:prstGeom>
          <a:noFill/>
        </p:spPr>
        <p:txBody>
          <a:bodyPr wrap="square" rtlCol="0">
            <a:spAutoFit/>
          </a:bodyPr>
          <a:lstStyle/>
          <a:p>
            <a:endParaRPr lang="en-US" dirty="0"/>
          </a:p>
        </p:txBody>
      </p:sp>
      <p:sp>
        <p:nvSpPr>
          <p:cNvPr id="3" name="Rectangle 2"/>
          <p:cNvSpPr/>
          <p:nvPr/>
        </p:nvSpPr>
        <p:spPr>
          <a:xfrm>
            <a:off x="4572000" y="1309077"/>
            <a:ext cx="4572000" cy="2031325"/>
          </a:xfrm>
          <a:prstGeom prst="rect">
            <a:avLst/>
          </a:prstGeom>
        </p:spPr>
        <p:txBody>
          <a:bodyPr>
            <a:spAutoFit/>
          </a:bodyPr>
          <a:lstStyle/>
          <a:p>
            <a:pPr lvl="0"/>
            <a:r>
              <a:rPr lang="en-US" dirty="0">
                <a:ln>
                  <a:solidFill>
                    <a:schemeClr val="tx1"/>
                  </a:solidFill>
                </a:ln>
              </a:rPr>
              <a:t>The Mechanical TV was invented in the late 19</a:t>
            </a:r>
            <a:r>
              <a:rPr lang="en-US" baseline="30000" dirty="0">
                <a:ln>
                  <a:solidFill>
                    <a:schemeClr val="tx1"/>
                  </a:solidFill>
                </a:ln>
              </a:rPr>
              <a:t>th</a:t>
            </a:r>
            <a:r>
              <a:rPr lang="en-US" dirty="0">
                <a:ln>
                  <a:solidFill>
                    <a:schemeClr val="tx1"/>
                  </a:solidFill>
                </a:ln>
              </a:rPr>
              <a:t> Century  (1875-1885)</a:t>
            </a:r>
          </a:p>
          <a:p>
            <a:pPr lvl="0"/>
            <a:r>
              <a:rPr lang="en-US" dirty="0">
                <a:ln>
                  <a:solidFill>
                    <a:schemeClr val="tx1"/>
                  </a:solidFill>
                </a:ln>
              </a:rPr>
              <a:t>Philo Taylor Farnsworth invented  the Mechanical TV</a:t>
            </a:r>
          </a:p>
          <a:p>
            <a:pPr lvl="0"/>
            <a:r>
              <a:rPr lang="en-US" dirty="0">
                <a:ln>
                  <a:solidFill>
                    <a:schemeClr val="tx1"/>
                  </a:solidFill>
                </a:ln>
              </a:rPr>
              <a:t>It was a black and white picture.</a:t>
            </a:r>
          </a:p>
          <a:p>
            <a:pPr lvl="0"/>
            <a:r>
              <a:rPr lang="en-US" dirty="0">
                <a:ln>
                  <a:solidFill>
                    <a:schemeClr val="tx1"/>
                  </a:solidFill>
                </a:ln>
              </a:rPr>
              <a:t>It consisted of small selection of channels and low quality picture.</a:t>
            </a:r>
          </a:p>
        </p:txBody>
      </p:sp>
      <p:cxnSp>
        <p:nvCxnSpPr>
          <p:cNvPr id="8" name="Straight Arrow Connector 7"/>
          <p:cNvCxnSpPr/>
          <p:nvPr/>
        </p:nvCxnSpPr>
        <p:spPr>
          <a:xfrm flipV="1">
            <a:off x="3980349" y="2133988"/>
            <a:ext cx="591651" cy="261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 name="Picture 9" descr="Television-7.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52478" y="3157302"/>
            <a:ext cx="2119522" cy="1413014"/>
          </a:xfrm>
          <a:prstGeom prst="rect">
            <a:avLst/>
          </a:prstGeom>
        </p:spPr>
      </p:pic>
    </p:spTree>
    <p:extLst>
      <p:ext uri="{BB962C8B-B14F-4D97-AF65-F5344CB8AC3E}">
        <p14:creationId xmlns:p14="http://schemas.microsoft.com/office/powerpoint/2010/main" val="2270663963"/>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xmlns:p14="http://schemas.microsoft.com/office/powerpoint/2010/main" spd="slow" advClick="0" advTm="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6"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arp_lc70le835e.jpg"/>
          <p:cNvPicPr>
            <a:picLocks noGrp="1" noChangeAspect="1"/>
          </p:cNvPicPr>
          <p:nvPr>
            <p:ph idx="1"/>
          </p:nvPr>
        </p:nvPicPr>
        <p:blipFill>
          <a:blip r:embed="rId2" cstate="email">
            <a:alphaModFix/>
            <a:extLst>
              <a:ext uri="{28A0092B-C50C-407E-A947-70E740481C1C}">
                <a14:useLocalDpi xmlns:a14="http://schemas.microsoft.com/office/drawing/2010/main" val="0"/>
              </a:ext>
            </a:extLst>
          </a:blip>
          <a:srcRect t="5417" b="5417"/>
          <a:stretch>
            <a:fillRect/>
          </a:stretch>
        </p:blipFill>
        <p:spPr>
          <a:xfrm>
            <a:off x="0" y="0"/>
            <a:ext cx="9144000" cy="5143499"/>
          </a:xfrm>
          <a:ln>
            <a:solidFill>
              <a:srgbClr val="4F81BD"/>
            </a:solidFill>
          </a:ln>
        </p:spPr>
      </p:pic>
      <p:pic>
        <p:nvPicPr>
          <p:cNvPr id="5" name="Picture 4" descr="toonvectors-3250-940.jpg"/>
          <p:cNvPicPr>
            <a:picLocks noChangeAspect="1"/>
          </p:cNvPicPr>
          <p:nvPr/>
        </p:nvPicPr>
        <p:blipFill>
          <a:blip r:embed="rId3" cstate="email">
            <a:extLst>
              <a:ext uri="{BEBA8EAE-BF5A-486C-A8C5-ECC9F3942E4B}">
                <a14:imgProps xmlns:a14="http://schemas.microsoft.com/office/drawing/2010/main">
                  <a14:imgLayer r:embed="rId4">
                    <a14:imgEffect>
                      <a14:backgroundRemoval t="0" b="99855" l="9942" r="89913">
                        <a14:foregroundMark x1="35341" y1="18578" x2="37083" y2="22424"/>
                        <a14:foregroundMark x1="50871" y1="18578" x2="53048" y2="22424"/>
                        <a14:foregroundMark x1="47823" y1="96081" x2="54717" y2="97750"/>
                        <a14:foregroundMark x1="39695" y1="95646" x2="33672" y2="97315"/>
                        <a14:foregroundMark x1="37954" y1="37083" x2="49129" y2="42671"/>
                      </a14:backgroundRemoval>
                    </a14:imgEffect>
                  </a14:imgLayer>
                </a14:imgProps>
              </a:ext>
              <a:ext uri="{28A0092B-C50C-407E-A947-70E740481C1C}">
                <a14:useLocalDpi xmlns:a14="http://schemas.microsoft.com/office/drawing/2010/main" val="0"/>
              </a:ext>
            </a:extLst>
          </a:blip>
          <a:stretch>
            <a:fillRect/>
          </a:stretch>
        </p:blipFill>
        <p:spPr>
          <a:xfrm>
            <a:off x="221528" y="2404514"/>
            <a:ext cx="2332712" cy="2332712"/>
          </a:xfrm>
          <a:prstGeom prst="rect">
            <a:avLst/>
          </a:prstGeom>
        </p:spPr>
      </p:pic>
      <p:sp>
        <p:nvSpPr>
          <p:cNvPr id="6" name="Oval Callout 5"/>
          <p:cNvSpPr/>
          <p:nvPr/>
        </p:nvSpPr>
        <p:spPr>
          <a:xfrm>
            <a:off x="1256952" y="589138"/>
            <a:ext cx="2513906" cy="199211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Now for Technology Transfer…</a:t>
            </a:r>
            <a:endParaRPr lang="en-US" dirty="0"/>
          </a:p>
        </p:txBody>
      </p:sp>
      <p:sp>
        <p:nvSpPr>
          <p:cNvPr id="2" name="TextBox 1"/>
          <p:cNvSpPr txBox="1"/>
          <p:nvPr/>
        </p:nvSpPr>
        <p:spPr>
          <a:xfrm>
            <a:off x="5314462" y="1309077"/>
            <a:ext cx="3204307"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507447694"/>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xmlns:p14="http://schemas.microsoft.com/office/powerpoint/2010/main" spd="slow" advClick="0" advTm="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arp_lc70le835e.jpg"/>
          <p:cNvPicPr>
            <a:picLocks noGrp="1" noChangeAspect="1"/>
          </p:cNvPicPr>
          <p:nvPr>
            <p:ph idx="1"/>
          </p:nvPr>
        </p:nvPicPr>
        <p:blipFill>
          <a:blip r:embed="rId2" cstate="email">
            <a:alphaModFix/>
            <a:extLst>
              <a:ext uri="{28A0092B-C50C-407E-A947-70E740481C1C}">
                <a14:useLocalDpi xmlns:a14="http://schemas.microsoft.com/office/drawing/2010/main" val="0"/>
              </a:ext>
            </a:extLst>
          </a:blip>
          <a:srcRect t="5417" b="5417"/>
          <a:stretch>
            <a:fillRect/>
          </a:stretch>
        </p:blipFill>
        <p:spPr>
          <a:xfrm>
            <a:off x="0" y="0"/>
            <a:ext cx="9144000" cy="5143499"/>
          </a:xfrm>
          <a:ln>
            <a:solidFill>
              <a:srgbClr val="4F81BD"/>
            </a:solidFill>
          </a:ln>
        </p:spPr>
      </p:pic>
      <p:pic>
        <p:nvPicPr>
          <p:cNvPr id="5" name="Picture 4" descr="toonvectors-3250-940.jpg"/>
          <p:cNvPicPr>
            <a:picLocks noChangeAspect="1"/>
          </p:cNvPicPr>
          <p:nvPr/>
        </p:nvPicPr>
        <p:blipFill>
          <a:blip r:embed="rId3" cstate="email">
            <a:extLst>
              <a:ext uri="{BEBA8EAE-BF5A-486C-A8C5-ECC9F3942E4B}">
                <a14:imgProps xmlns:a14="http://schemas.microsoft.com/office/drawing/2010/main">
                  <a14:imgLayer r:embed="rId4">
                    <a14:imgEffect>
                      <a14:backgroundRemoval t="0" b="99855" l="9942" r="89913">
                        <a14:foregroundMark x1="35341" y1="18578" x2="37083" y2="22424"/>
                        <a14:foregroundMark x1="50871" y1="18578" x2="53048" y2="22424"/>
                        <a14:foregroundMark x1="47823" y1="96081" x2="54717" y2="97750"/>
                        <a14:foregroundMark x1="39695" y1="95646" x2="33672" y2="97315"/>
                        <a14:foregroundMark x1="37954" y1="37083" x2="49129" y2="42671"/>
                      </a14:backgroundRemoval>
                    </a14:imgEffect>
                  </a14:imgLayer>
                </a14:imgProps>
              </a:ext>
              <a:ext uri="{28A0092B-C50C-407E-A947-70E740481C1C}">
                <a14:useLocalDpi xmlns:a14="http://schemas.microsoft.com/office/drawing/2010/main" val="0"/>
              </a:ext>
            </a:extLst>
          </a:blip>
          <a:stretch>
            <a:fillRect/>
          </a:stretch>
        </p:blipFill>
        <p:spPr>
          <a:xfrm>
            <a:off x="181193" y="2404514"/>
            <a:ext cx="2332712" cy="2332712"/>
          </a:xfrm>
          <a:prstGeom prst="rect">
            <a:avLst/>
          </a:prstGeom>
        </p:spPr>
      </p:pic>
      <p:sp>
        <p:nvSpPr>
          <p:cNvPr id="6" name="Oval Callout 5"/>
          <p:cNvSpPr/>
          <p:nvPr/>
        </p:nvSpPr>
        <p:spPr>
          <a:xfrm>
            <a:off x="927768" y="412396"/>
            <a:ext cx="2513906" cy="199211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 Series of Innovations</a:t>
            </a:r>
            <a:endParaRPr lang="en-US" dirty="0"/>
          </a:p>
        </p:txBody>
      </p:sp>
      <p:sp>
        <p:nvSpPr>
          <p:cNvPr id="2" name="TextBox 1"/>
          <p:cNvSpPr txBox="1"/>
          <p:nvPr/>
        </p:nvSpPr>
        <p:spPr>
          <a:xfrm>
            <a:off x="5314462" y="821397"/>
            <a:ext cx="3204307" cy="3693319"/>
          </a:xfrm>
          <a:prstGeom prst="rect">
            <a:avLst/>
          </a:prstGeom>
          <a:noFill/>
        </p:spPr>
        <p:txBody>
          <a:bodyPr wrap="square" rtlCol="0">
            <a:spAutoFit/>
          </a:bodyPr>
          <a:lstStyle/>
          <a:p>
            <a:r>
              <a:rPr lang="en-GB" dirty="0"/>
              <a:t>-</a:t>
            </a:r>
            <a:r>
              <a:rPr lang="en-GB" dirty="0" smtClean="0"/>
              <a:t>Electronic </a:t>
            </a:r>
            <a:r>
              <a:rPr lang="en-GB" dirty="0"/>
              <a:t>Television: Invented in 1897, black and white picture, connected to power outlet.</a:t>
            </a:r>
          </a:p>
          <a:p>
            <a:r>
              <a:rPr lang="en-GB" dirty="0"/>
              <a:t>-</a:t>
            </a:r>
            <a:r>
              <a:rPr lang="en-GB" dirty="0" smtClean="0"/>
              <a:t>Colour </a:t>
            </a:r>
            <a:r>
              <a:rPr lang="en-GB" dirty="0"/>
              <a:t>Television: Invented in20th Century, </a:t>
            </a:r>
            <a:r>
              <a:rPr lang="en-GB" dirty="0" smtClean="0"/>
              <a:t>colourful </a:t>
            </a:r>
            <a:r>
              <a:rPr lang="en-GB" dirty="0"/>
              <a:t>picture, connected to power outlet. </a:t>
            </a:r>
          </a:p>
          <a:p>
            <a:r>
              <a:rPr lang="en-GB" dirty="0"/>
              <a:t>-</a:t>
            </a:r>
            <a:r>
              <a:rPr lang="en-GB" dirty="0" smtClean="0"/>
              <a:t>Digital </a:t>
            </a:r>
            <a:r>
              <a:rPr lang="en-GB" dirty="0"/>
              <a:t>Television: Invented in the 1950’s, very </a:t>
            </a:r>
            <a:r>
              <a:rPr lang="en-GB" dirty="0" smtClean="0"/>
              <a:t>colourful </a:t>
            </a:r>
            <a:r>
              <a:rPr lang="en-GB" dirty="0"/>
              <a:t>picture, good image quality, HD, many channels</a:t>
            </a:r>
          </a:p>
          <a:p>
            <a:r>
              <a:rPr lang="en-GB" dirty="0"/>
              <a:t>-</a:t>
            </a:r>
            <a:r>
              <a:rPr lang="en-GB" dirty="0" smtClean="0"/>
              <a:t>Flat </a:t>
            </a:r>
            <a:r>
              <a:rPr lang="en-GB" dirty="0"/>
              <a:t>Screen</a:t>
            </a:r>
          </a:p>
        </p:txBody>
      </p:sp>
      <p:cxnSp>
        <p:nvCxnSpPr>
          <p:cNvPr id="7" name="Straight Arrow Connector 6"/>
          <p:cNvCxnSpPr/>
          <p:nvPr/>
        </p:nvCxnSpPr>
        <p:spPr>
          <a:xfrm flipV="1">
            <a:off x="3760218" y="2003068"/>
            <a:ext cx="811782" cy="130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792224" y="2706624"/>
            <a:ext cx="3482630" cy="1989529"/>
          </a:xfrm>
          <a:prstGeom prst="rect">
            <a:avLst/>
          </a:prstGeom>
        </p:spPr>
      </p:pic>
    </p:spTree>
    <p:extLst>
      <p:ext uri="{BB962C8B-B14F-4D97-AF65-F5344CB8AC3E}">
        <p14:creationId xmlns:p14="http://schemas.microsoft.com/office/powerpoint/2010/main" val="1007334892"/>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spd="slow" advClick="0" advTm="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arp_lc70le835e.jpg"/>
          <p:cNvPicPr>
            <a:picLocks noGrp="1" noChangeAspect="1"/>
          </p:cNvPicPr>
          <p:nvPr>
            <p:ph idx="1"/>
          </p:nvPr>
        </p:nvPicPr>
        <p:blipFill>
          <a:blip r:embed="rId2" cstate="email">
            <a:alphaModFix/>
            <a:extLst>
              <a:ext uri="{28A0092B-C50C-407E-A947-70E740481C1C}">
                <a14:useLocalDpi xmlns:a14="http://schemas.microsoft.com/office/drawing/2010/main" val="0"/>
              </a:ext>
            </a:extLst>
          </a:blip>
          <a:srcRect t="5417" b="5417"/>
          <a:stretch>
            <a:fillRect/>
          </a:stretch>
        </p:blipFill>
        <p:spPr>
          <a:xfrm>
            <a:off x="0" y="0"/>
            <a:ext cx="9144000" cy="5143499"/>
          </a:xfrm>
          <a:ln>
            <a:solidFill>
              <a:srgbClr val="4F81BD"/>
            </a:solidFill>
          </a:ln>
        </p:spPr>
      </p:pic>
      <p:pic>
        <p:nvPicPr>
          <p:cNvPr id="5" name="Picture 4" descr="toonvectors-3250-940.jpg"/>
          <p:cNvPicPr>
            <a:picLocks noChangeAspect="1"/>
          </p:cNvPicPr>
          <p:nvPr/>
        </p:nvPicPr>
        <p:blipFill>
          <a:blip r:embed="rId3" cstate="email">
            <a:extLst>
              <a:ext uri="{BEBA8EAE-BF5A-486C-A8C5-ECC9F3942E4B}">
                <a14:imgProps xmlns:a14="http://schemas.microsoft.com/office/drawing/2010/main">
                  <a14:imgLayer r:embed="rId4">
                    <a14:imgEffect>
                      <a14:backgroundRemoval t="0" b="99855" l="9942" r="89913">
                        <a14:foregroundMark x1="35341" y1="18578" x2="37083" y2="22424"/>
                        <a14:foregroundMark x1="50871" y1="18578" x2="53048" y2="22424"/>
                        <a14:foregroundMark x1="47823" y1="96081" x2="54717" y2="97750"/>
                        <a14:foregroundMark x1="39695" y1="95646" x2="33672" y2="97315"/>
                        <a14:foregroundMark x1="37954" y1="37083" x2="49129" y2="42671"/>
                      </a14:backgroundRemoval>
                    </a14:imgEffect>
                  </a14:imgLayer>
                </a14:imgProps>
              </a:ext>
              <a:ext uri="{28A0092B-C50C-407E-A947-70E740481C1C}">
                <a14:useLocalDpi xmlns:a14="http://schemas.microsoft.com/office/drawing/2010/main" val="0"/>
              </a:ext>
            </a:extLst>
          </a:blip>
          <a:stretch>
            <a:fillRect/>
          </a:stretch>
        </p:blipFill>
        <p:spPr>
          <a:xfrm>
            <a:off x="300087" y="2404514"/>
            <a:ext cx="2332712" cy="2332712"/>
          </a:xfrm>
          <a:prstGeom prst="rect">
            <a:avLst/>
          </a:prstGeom>
        </p:spPr>
      </p:pic>
      <p:sp>
        <p:nvSpPr>
          <p:cNvPr id="6" name="Oval Callout 5"/>
          <p:cNvSpPr/>
          <p:nvPr/>
        </p:nvSpPr>
        <p:spPr>
          <a:xfrm>
            <a:off x="1256952" y="589138"/>
            <a:ext cx="2513906" cy="199211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Advertising in Technology Transfer</a:t>
            </a:r>
            <a:endParaRPr lang="en-US" dirty="0"/>
          </a:p>
        </p:txBody>
      </p:sp>
      <p:sp>
        <p:nvSpPr>
          <p:cNvPr id="2" name="TextBox 1"/>
          <p:cNvSpPr txBox="1"/>
          <p:nvPr/>
        </p:nvSpPr>
        <p:spPr>
          <a:xfrm>
            <a:off x="5314462" y="1309077"/>
            <a:ext cx="3204307" cy="369332"/>
          </a:xfrm>
          <a:prstGeom prst="rect">
            <a:avLst/>
          </a:prstGeom>
          <a:noFill/>
        </p:spPr>
        <p:txBody>
          <a:bodyPr wrap="square" rtlCol="0">
            <a:spAutoFit/>
          </a:bodyPr>
          <a:lstStyle/>
          <a:p>
            <a:endParaRPr lang="en-US" dirty="0"/>
          </a:p>
        </p:txBody>
      </p:sp>
      <p:cxnSp>
        <p:nvCxnSpPr>
          <p:cNvPr id="7" name="Straight Arrow Connector 6"/>
          <p:cNvCxnSpPr/>
          <p:nvPr/>
        </p:nvCxnSpPr>
        <p:spPr>
          <a:xfrm flipV="1">
            <a:off x="3901789" y="2003068"/>
            <a:ext cx="811782" cy="130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831409" y="1111852"/>
            <a:ext cx="4029857" cy="3139321"/>
          </a:xfrm>
          <a:prstGeom prst="rect">
            <a:avLst/>
          </a:prstGeom>
        </p:spPr>
        <p:txBody>
          <a:bodyPr wrap="square">
            <a:spAutoFit/>
          </a:bodyPr>
          <a:lstStyle/>
          <a:p>
            <a:r>
              <a:rPr lang="en-US" dirty="0" smtClean="0"/>
              <a:t>-You </a:t>
            </a:r>
            <a:r>
              <a:rPr lang="en-US" dirty="0"/>
              <a:t>can market this product very easily, because 96.7 percent of American Households have T.V’s </a:t>
            </a:r>
            <a:endParaRPr lang="en-US" dirty="0" smtClean="0"/>
          </a:p>
          <a:p>
            <a:r>
              <a:rPr lang="en-US" dirty="0" smtClean="0"/>
              <a:t>-As </a:t>
            </a:r>
            <a:r>
              <a:rPr lang="en-US" dirty="0"/>
              <a:t>soon as new ones come out they will be bought</a:t>
            </a:r>
          </a:p>
          <a:p>
            <a:r>
              <a:rPr lang="en-US" dirty="0" smtClean="0"/>
              <a:t>-On </a:t>
            </a:r>
            <a:r>
              <a:rPr lang="en-US" dirty="0"/>
              <a:t>the newer </a:t>
            </a:r>
            <a:r>
              <a:rPr lang="en-US" dirty="0" smtClean="0"/>
              <a:t>T.V’s </a:t>
            </a:r>
            <a:r>
              <a:rPr lang="en-US" dirty="0"/>
              <a:t>you can access social media and internet, newer T.V’s are always talked about on the internet and social media</a:t>
            </a:r>
            <a:r>
              <a:rPr lang="en-US" dirty="0" smtClean="0"/>
              <a:t>.</a:t>
            </a:r>
          </a:p>
          <a:p>
            <a:r>
              <a:rPr lang="en-US" dirty="0" smtClean="0"/>
              <a:t>-Which </a:t>
            </a:r>
            <a:r>
              <a:rPr lang="en-US" dirty="0"/>
              <a:t>makes people want to buy newer versions.</a:t>
            </a:r>
          </a:p>
        </p:txBody>
      </p:sp>
      <p:pic>
        <p:nvPicPr>
          <p:cNvPr id="11" name="Picture 10" descr="imgres.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21096358">
            <a:off x="3045380" y="2724956"/>
            <a:ext cx="1668191" cy="1526217"/>
          </a:xfrm>
          <a:prstGeom prst="rect">
            <a:avLst/>
          </a:prstGeom>
        </p:spPr>
      </p:pic>
    </p:spTree>
    <p:extLst>
      <p:ext uri="{BB962C8B-B14F-4D97-AF65-F5344CB8AC3E}">
        <p14:creationId xmlns:p14="http://schemas.microsoft.com/office/powerpoint/2010/main" val="1519871988"/>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xmlns:p14="http://schemas.microsoft.com/office/powerpoint/2010/main" spd="slow" advClick="0" advTm="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arp_lc70le835e.jpg"/>
          <p:cNvPicPr>
            <a:picLocks noGrp="1" noChangeAspect="1"/>
          </p:cNvPicPr>
          <p:nvPr>
            <p:ph idx="1"/>
          </p:nvPr>
        </p:nvPicPr>
        <p:blipFill>
          <a:blip r:embed="rId2" cstate="email">
            <a:alphaModFix/>
            <a:extLst>
              <a:ext uri="{28A0092B-C50C-407E-A947-70E740481C1C}">
                <a14:useLocalDpi xmlns:a14="http://schemas.microsoft.com/office/drawing/2010/main" val="0"/>
              </a:ext>
            </a:extLst>
          </a:blip>
          <a:srcRect t="5417" b="5417"/>
          <a:stretch>
            <a:fillRect/>
          </a:stretch>
        </p:blipFill>
        <p:spPr>
          <a:xfrm>
            <a:off x="0" y="0"/>
            <a:ext cx="9144000" cy="5143499"/>
          </a:xfrm>
          <a:ln>
            <a:solidFill>
              <a:srgbClr val="4F81BD"/>
            </a:solidFill>
          </a:ln>
        </p:spPr>
      </p:pic>
      <p:pic>
        <p:nvPicPr>
          <p:cNvPr id="5" name="Picture 4" descr="toonvectors-3250-940.jpg"/>
          <p:cNvPicPr>
            <a:picLocks noChangeAspect="1"/>
          </p:cNvPicPr>
          <p:nvPr/>
        </p:nvPicPr>
        <p:blipFill>
          <a:blip r:embed="rId3" cstate="email">
            <a:extLst>
              <a:ext uri="{BEBA8EAE-BF5A-486C-A8C5-ECC9F3942E4B}">
                <a14:imgProps xmlns:a14="http://schemas.microsoft.com/office/drawing/2010/main">
                  <a14:imgLayer r:embed="rId4">
                    <a14:imgEffect>
                      <a14:backgroundRemoval t="0" b="99855" l="9942" r="89913">
                        <a14:foregroundMark x1="35341" y1="18578" x2="37083" y2="22424"/>
                        <a14:foregroundMark x1="50871" y1="18578" x2="53048" y2="22424"/>
                        <a14:foregroundMark x1="47823" y1="96081" x2="54717" y2="97750"/>
                        <a14:foregroundMark x1="39695" y1="95646" x2="33672" y2="97315"/>
                        <a14:foregroundMark x1="37954" y1="37083" x2="49129" y2="42671"/>
                      </a14:backgroundRemoval>
                    </a14:imgEffect>
                  </a14:imgLayer>
                </a14:imgProps>
              </a:ext>
              <a:ext uri="{28A0092B-C50C-407E-A947-70E740481C1C}">
                <a14:useLocalDpi xmlns:a14="http://schemas.microsoft.com/office/drawing/2010/main" val="0"/>
              </a:ext>
            </a:extLst>
          </a:blip>
          <a:stretch>
            <a:fillRect/>
          </a:stretch>
        </p:blipFill>
        <p:spPr>
          <a:xfrm>
            <a:off x="785593" y="2404514"/>
            <a:ext cx="2332712" cy="2332712"/>
          </a:xfrm>
          <a:prstGeom prst="rect">
            <a:avLst/>
          </a:prstGeom>
        </p:spPr>
      </p:pic>
      <p:sp>
        <p:nvSpPr>
          <p:cNvPr id="6" name="Oval Callout 5"/>
          <p:cNvSpPr/>
          <p:nvPr/>
        </p:nvSpPr>
        <p:spPr>
          <a:xfrm>
            <a:off x="1571189" y="319098"/>
            <a:ext cx="2513906" cy="199211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 Goals of the Company in Technology Transfer</a:t>
            </a:r>
            <a:endParaRPr lang="en-US" dirty="0"/>
          </a:p>
        </p:txBody>
      </p:sp>
      <p:sp>
        <p:nvSpPr>
          <p:cNvPr id="2" name="TextBox 1"/>
          <p:cNvSpPr txBox="1"/>
          <p:nvPr/>
        </p:nvSpPr>
        <p:spPr>
          <a:xfrm>
            <a:off x="5196622" y="1124411"/>
            <a:ext cx="3204307" cy="369332"/>
          </a:xfrm>
          <a:prstGeom prst="rect">
            <a:avLst/>
          </a:prstGeom>
          <a:noFill/>
        </p:spPr>
        <p:txBody>
          <a:bodyPr wrap="square" rtlCol="0">
            <a:spAutoFit/>
          </a:bodyPr>
          <a:lstStyle/>
          <a:p>
            <a:endParaRPr lang="en-US" dirty="0"/>
          </a:p>
        </p:txBody>
      </p:sp>
      <p:cxnSp>
        <p:nvCxnSpPr>
          <p:cNvPr id="7" name="Straight Arrow Connector 6"/>
          <p:cNvCxnSpPr/>
          <p:nvPr/>
        </p:nvCxnSpPr>
        <p:spPr>
          <a:xfrm flipV="1">
            <a:off x="4085095" y="2003068"/>
            <a:ext cx="811782" cy="130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5039503" y="464556"/>
            <a:ext cx="3664646" cy="3693319"/>
          </a:xfrm>
          <a:prstGeom prst="rect">
            <a:avLst/>
          </a:prstGeom>
        </p:spPr>
        <p:txBody>
          <a:bodyPr wrap="square">
            <a:spAutoFit/>
          </a:bodyPr>
          <a:lstStyle/>
          <a:p>
            <a:r>
              <a:rPr lang="en-US" dirty="0" smtClean="0"/>
              <a:t>-My </a:t>
            </a:r>
            <a:r>
              <a:rPr lang="en-US" dirty="0"/>
              <a:t>beliefs align with the mission and vision of the </a:t>
            </a:r>
            <a:r>
              <a:rPr lang="en-US" dirty="0" smtClean="0"/>
              <a:t>company.</a:t>
            </a:r>
          </a:p>
          <a:p>
            <a:r>
              <a:rPr lang="en-US" dirty="0"/>
              <a:t>-</a:t>
            </a:r>
            <a:r>
              <a:rPr lang="en-US" dirty="0" smtClean="0"/>
              <a:t>Because </a:t>
            </a:r>
            <a:r>
              <a:rPr lang="en-US" dirty="0"/>
              <a:t>certain TV’s, with high lead content in CRTs and the rapid diffusion of new flat-panel display technologies, some of which (LCDs) use lamps which contain mercury, there is growing concern about electronic waste from discarded televisions. </a:t>
            </a:r>
            <a:r>
              <a:rPr lang="en-US" dirty="0" smtClean="0"/>
              <a:t>           -Related </a:t>
            </a:r>
            <a:r>
              <a:rPr lang="en-US" dirty="0"/>
              <a:t>occupational health </a:t>
            </a:r>
            <a:r>
              <a:rPr lang="en-US" dirty="0" smtClean="0"/>
              <a:t>concerns can affect people greatly and put them at a serious risk.</a:t>
            </a:r>
            <a:endParaRPr lang="en-US" dirty="0"/>
          </a:p>
        </p:txBody>
      </p:sp>
      <p:pic>
        <p:nvPicPr>
          <p:cNvPr id="10" name="Picture 9" descr="src.adapt.480.low.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96046" y="2854044"/>
            <a:ext cx="2343457" cy="1464661"/>
          </a:xfrm>
          <a:prstGeom prst="rect">
            <a:avLst/>
          </a:prstGeom>
        </p:spPr>
      </p:pic>
    </p:spTree>
    <p:extLst>
      <p:ext uri="{BB962C8B-B14F-4D97-AF65-F5344CB8AC3E}">
        <p14:creationId xmlns:p14="http://schemas.microsoft.com/office/powerpoint/2010/main" val="3822849588"/>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xmlns:p14="http://schemas.microsoft.com/office/powerpoint/2010/main" spd="slow" advClick="0" advTm="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arp_lc70le835e.jpg"/>
          <p:cNvPicPr>
            <a:picLocks noGrp="1" noChangeAspect="1"/>
          </p:cNvPicPr>
          <p:nvPr>
            <p:ph idx="1"/>
          </p:nvPr>
        </p:nvPicPr>
        <p:blipFill>
          <a:blip r:embed="rId3" cstate="email">
            <a:alphaModFix/>
            <a:extLst>
              <a:ext uri="{28A0092B-C50C-407E-A947-70E740481C1C}">
                <a14:useLocalDpi xmlns:a14="http://schemas.microsoft.com/office/drawing/2010/main" val="0"/>
              </a:ext>
            </a:extLst>
          </a:blip>
          <a:srcRect t="5417" b="5417"/>
          <a:stretch>
            <a:fillRect/>
          </a:stretch>
        </p:blipFill>
        <p:spPr>
          <a:xfrm>
            <a:off x="0" y="0"/>
            <a:ext cx="9144000" cy="5143499"/>
          </a:xfrm>
          <a:ln>
            <a:solidFill>
              <a:srgbClr val="4F81BD"/>
            </a:solidFill>
          </a:ln>
        </p:spPr>
      </p:pic>
      <p:pic>
        <p:nvPicPr>
          <p:cNvPr id="5" name="Picture 4" descr="toonvectors-3250-940.jpg"/>
          <p:cNvPicPr>
            <a:picLocks noChangeAspect="1"/>
          </p:cNvPicPr>
          <p:nvPr/>
        </p:nvPicPr>
        <p:blipFill>
          <a:blip r:embed="rId4" cstate="email">
            <a:extLst>
              <a:ext uri="{BEBA8EAE-BF5A-486C-A8C5-ECC9F3942E4B}">
                <a14:imgProps xmlns:a14="http://schemas.microsoft.com/office/drawing/2010/main">
                  <a14:imgLayer r:embed="rId5">
                    <a14:imgEffect>
                      <a14:backgroundRemoval t="0" b="99855" l="9942" r="89913">
                        <a14:foregroundMark x1="35341" y1="18578" x2="37083" y2="22424"/>
                        <a14:foregroundMark x1="50871" y1="18578" x2="53048" y2="22424"/>
                        <a14:foregroundMark x1="47823" y1="96081" x2="54717" y2="97750"/>
                        <a14:foregroundMark x1="39695" y1="95646" x2="33672" y2="97315"/>
                        <a14:foregroundMark x1="37954" y1="37083" x2="49129" y2="42671"/>
                      </a14:backgroundRemoval>
                    </a14:imgEffect>
                  </a14:imgLayer>
                </a14:imgProps>
              </a:ext>
              <a:ext uri="{28A0092B-C50C-407E-A947-70E740481C1C}">
                <a14:useLocalDpi xmlns:a14="http://schemas.microsoft.com/office/drawing/2010/main" val="0"/>
              </a:ext>
            </a:extLst>
          </a:blip>
          <a:stretch>
            <a:fillRect/>
          </a:stretch>
        </p:blipFill>
        <p:spPr>
          <a:xfrm>
            <a:off x="563008" y="2404514"/>
            <a:ext cx="2332712" cy="2332712"/>
          </a:xfrm>
          <a:prstGeom prst="rect">
            <a:avLst/>
          </a:prstGeom>
        </p:spPr>
      </p:pic>
      <p:sp>
        <p:nvSpPr>
          <p:cNvPr id="6" name="Oval Callout 5"/>
          <p:cNvSpPr/>
          <p:nvPr/>
        </p:nvSpPr>
        <p:spPr>
          <a:xfrm>
            <a:off x="1571189" y="412396"/>
            <a:ext cx="2513906" cy="199211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The Economy in Technology Transfer</a:t>
            </a:r>
            <a:endParaRPr lang="en-US" dirty="0"/>
          </a:p>
        </p:txBody>
      </p:sp>
      <p:sp>
        <p:nvSpPr>
          <p:cNvPr id="2" name="TextBox 1"/>
          <p:cNvSpPr txBox="1"/>
          <p:nvPr/>
        </p:nvSpPr>
        <p:spPr>
          <a:xfrm>
            <a:off x="5196622" y="1124411"/>
            <a:ext cx="3204307" cy="369332"/>
          </a:xfrm>
          <a:prstGeom prst="rect">
            <a:avLst/>
          </a:prstGeom>
          <a:noFill/>
        </p:spPr>
        <p:txBody>
          <a:bodyPr wrap="square" rtlCol="0">
            <a:spAutoFit/>
          </a:bodyPr>
          <a:lstStyle/>
          <a:p>
            <a:endParaRPr lang="en-US" dirty="0"/>
          </a:p>
        </p:txBody>
      </p:sp>
      <p:cxnSp>
        <p:nvCxnSpPr>
          <p:cNvPr id="7" name="Straight Arrow Connector 6"/>
          <p:cNvCxnSpPr/>
          <p:nvPr/>
        </p:nvCxnSpPr>
        <p:spPr>
          <a:xfrm flipV="1">
            <a:off x="4085095" y="2003068"/>
            <a:ext cx="811782" cy="130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5039503" y="464556"/>
            <a:ext cx="3664646" cy="3816429"/>
          </a:xfrm>
          <a:prstGeom prst="rect">
            <a:avLst/>
          </a:prstGeom>
        </p:spPr>
        <p:txBody>
          <a:bodyPr wrap="square">
            <a:spAutoFit/>
          </a:bodyPr>
          <a:lstStyle/>
          <a:p>
            <a:r>
              <a:rPr lang="en-US" sz="1600" dirty="0" smtClean="0"/>
              <a:t>-</a:t>
            </a:r>
            <a:r>
              <a:rPr lang="en-US" sz="1600" dirty="0"/>
              <a:t>T.V’s are always in the Fiscal state in order to buy this item, because they earn lots of money for the </a:t>
            </a:r>
            <a:r>
              <a:rPr lang="en-US" sz="1600" dirty="0" smtClean="0"/>
              <a:t>Economy.    -Newer </a:t>
            </a:r>
            <a:r>
              <a:rPr lang="en-US" sz="1600" dirty="0"/>
              <a:t>versions are always coming out, and entertain people.</a:t>
            </a:r>
          </a:p>
          <a:p>
            <a:r>
              <a:rPr lang="en-US" sz="1600" dirty="0"/>
              <a:t>-</a:t>
            </a:r>
            <a:r>
              <a:rPr lang="en-US" sz="1600" dirty="0" smtClean="0"/>
              <a:t>T.V’s </a:t>
            </a:r>
            <a:r>
              <a:rPr lang="en-US" sz="1600" dirty="0"/>
              <a:t>are not necessary/needed for success in life. </a:t>
            </a:r>
            <a:endParaRPr lang="en-US" sz="1600" dirty="0" smtClean="0"/>
          </a:p>
          <a:p>
            <a:r>
              <a:rPr lang="en-US" sz="1600" dirty="0"/>
              <a:t>-</a:t>
            </a:r>
            <a:r>
              <a:rPr lang="en-US" sz="1600" dirty="0" smtClean="0"/>
              <a:t>Because </a:t>
            </a:r>
            <a:r>
              <a:rPr lang="en-US" sz="1600" dirty="0"/>
              <a:t>they were originally made for entertainment and you don’t necessarily need entertainment for your life. </a:t>
            </a:r>
            <a:endParaRPr lang="en-US" sz="1600" dirty="0" smtClean="0"/>
          </a:p>
          <a:p>
            <a:r>
              <a:rPr lang="en-US" sz="1600" dirty="0"/>
              <a:t>-</a:t>
            </a:r>
            <a:r>
              <a:rPr lang="en-US" sz="1600" dirty="0" smtClean="0"/>
              <a:t>But </a:t>
            </a:r>
            <a:r>
              <a:rPr lang="en-US" sz="1600" dirty="0"/>
              <a:t>in some cases such as jails, and CCTV you will need T.V’s in order to maintain security purposes. </a:t>
            </a:r>
          </a:p>
          <a:p>
            <a:endParaRPr lang="en-US" dirty="0"/>
          </a:p>
        </p:txBody>
      </p:sp>
      <p:pic>
        <p:nvPicPr>
          <p:cNvPr id="3" name="Picture 2" descr="TV Graph.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518725" y="2819935"/>
            <a:ext cx="2281027" cy="1461050"/>
          </a:xfrm>
          <a:prstGeom prst="rect">
            <a:avLst/>
          </a:prstGeom>
        </p:spPr>
      </p:pic>
    </p:spTree>
    <p:extLst>
      <p:ext uri="{BB962C8B-B14F-4D97-AF65-F5344CB8AC3E}">
        <p14:creationId xmlns:p14="http://schemas.microsoft.com/office/powerpoint/2010/main" val="2140404255"/>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xmlns:p14="http://schemas.microsoft.com/office/powerpoint/2010/main" spd="slow" advClick="0" advTm="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arp_lc70le835e.jpg"/>
          <p:cNvPicPr>
            <a:picLocks noGrp="1" noChangeAspect="1"/>
          </p:cNvPicPr>
          <p:nvPr>
            <p:ph idx="1"/>
          </p:nvPr>
        </p:nvPicPr>
        <p:blipFill>
          <a:blip r:embed="rId3" cstate="email">
            <a:alphaModFix/>
            <a:extLst>
              <a:ext uri="{28A0092B-C50C-407E-A947-70E740481C1C}">
                <a14:useLocalDpi xmlns:a14="http://schemas.microsoft.com/office/drawing/2010/main" val="0"/>
              </a:ext>
            </a:extLst>
          </a:blip>
          <a:srcRect t="5417" b="5417"/>
          <a:stretch>
            <a:fillRect/>
          </a:stretch>
        </p:blipFill>
        <p:spPr>
          <a:xfrm>
            <a:off x="0" y="0"/>
            <a:ext cx="9144000" cy="5143499"/>
          </a:xfrm>
          <a:ln>
            <a:solidFill>
              <a:srgbClr val="4F81BD"/>
            </a:solidFill>
          </a:ln>
        </p:spPr>
      </p:pic>
      <p:pic>
        <p:nvPicPr>
          <p:cNvPr id="5" name="Picture 4" descr="toonvectors-3250-940.jpg"/>
          <p:cNvPicPr>
            <a:picLocks noChangeAspect="1"/>
          </p:cNvPicPr>
          <p:nvPr/>
        </p:nvPicPr>
        <p:blipFill>
          <a:blip r:embed="rId4" cstate="email">
            <a:extLst>
              <a:ext uri="{BEBA8EAE-BF5A-486C-A8C5-ECC9F3942E4B}">
                <a14:imgProps xmlns:a14="http://schemas.microsoft.com/office/drawing/2010/main">
                  <a14:imgLayer r:embed="rId5">
                    <a14:imgEffect>
                      <a14:backgroundRemoval t="0" b="99855" l="9942" r="89913">
                        <a14:foregroundMark x1="35341" y1="18578" x2="37083" y2="22424"/>
                        <a14:foregroundMark x1="50871" y1="18578" x2="53048" y2="22424"/>
                        <a14:foregroundMark x1="47823" y1="96081" x2="54717" y2="97750"/>
                        <a14:foregroundMark x1="39695" y1="95646" x2="33672" y2="97315"/>
                        <a14:foregroundMark x1="37954" y1="37083" x2="49129" y2="42671"/>
                      </a14:backgroundRemoval>
                    </a14:imgEffect>
                  </a14:imgLayer>
                </a14:imgProps>
              </a:ext>
              <a:ext uri="{28A0092B-C50C-407E-A947-70E740481C1C}">
                <a14:useLocalDpi xmlns:a14="http://schemas.microsoft.com/office/drawing/2010/main" val="0"/>
              </a:ext>
            </a:extLst>
          </a:blip>
          <a:stretch>
            <a:fillRect/>
          </a:stretch>
        </p:blipFill>
        <p:spPr>
          <a:xfrm>
            <a:off x="0" y="2404514"/>
            <a:ext cx="2332712" cy="2332712"/>
          </a:xfrm>
          <a:prstGeom prst="rect">
            <a:avLst/>
          </a:prstGeom>
        </p:spPr>
      </p:pic>
      <p:sp>
        <p:nvSpPr>
          <p:cNvPr id="6" name="Oval Callout 5"/>
          <p:cNvSpPr/>
          <p:nvPr/>
        </p:nvSpPr>
        <p:spPr>
          <a:xfrm>
            <a:off x="968899" y="412396"/>
            <a:ext cx="2513906" cy="199211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 Fads in </a:t>
            </a:r>
            <a:r>
              <a:rPr lang="en-US" dirty="0"/>
              <a:t>T</a:t>
            </a:r>
            <a:r>
              <a:rPr lang="en-US" dirty="0" smtClean="0"/>
              <a:t>echnology </a:t>
            </a:r>
            <a:r>
              <a:rPr lang="en-US" dirty="0"/>
              <a:t>T</a:t>
            </a:r>
            <a:r>
              <a:rPr lang="en-US" dirty="0" smtClean="0"/>
              <a:t>ransfer</a:t>
            </a:r>
            <a:endParaRPr lang="en-US" dirty="0"/>
          </a:p>
        </p:txBody>
      </p:sp>
      <p:sp>
        <p:nvSpPr>
          <p:cNvPr id="2" name="TextBox 1"/>
          <p:cNvSpPr txBox="1"/>
          <p:nvPr/>
        </p:nvSpPr>
        <p:spPr>
          <a:xfrm>
            <a:off x="5196622" y="1124411"/>
            <a:ext cx="3204307" cy="369332"/>
          </a:xfrm>
          <a:prstGeom prst="rect">
            <a:avLst/>
          </a:prstGeom>
          <a:noFill/>
        </p:spPr>
        <p:txBody>
          <a:bodyPr wrap="square" rtlCol="0">
            <a:spAutoFit/>
          </a:bodyPr>
          <a:lstStyle/>
          <a:p>
            <a:endParaRPr lang="en-US" dirty="0"/>
          </a:p>
        </p:txBody>
      </p:sp>
      <p:cxnSp>
        <p:nvCxnSpPr>
          <p:cNvPr id="7" name="Straight Arrow Connector 6"/>
          <p:cNvCxnSpPr/>
          <p:nvPr/>
        </p:nvCxnSpPr>
        <p:spPr>
          <a:xfrm flipV="1">
            <a:off x="4085095" y="2003068"/>
            <a:ext cx="811782" cy="130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5093275" y="412396"/>
            <a:ext cx="3846552" cy="3139321"/>
          </a:xfrm>
          <a:prstGeom prst="rect">
            <a:avLst/>
          </a:prstGeom>
        </p:spPr>
        <p:txBody>
          <a:bodyPr wrap="square">
            <a:spAutoFit/>
          </a:bodyPr>
          <a:lstStyle/>
          <a:p>
            <a:r>
              <a:rPr lang="en-US" dirty="0" smtClean="0"/>
              <a:t>-T.V’s </a:t>
            </a:r>
            <a:r>
              <a:rPr lang="en-US" dirty="0"/>
              <a:t>have always been in style, since the first one hit the market. </a:t>
            </a:r>
            <a:r>
              <a:rPr lang="en-US" dirty="0" smtClean="0"/>
              <a:t>    -They </a:t>
            </a:r>
            <a:r>
              <a:rPr lang="en-US" dirty="0"/>
              <a:t>have been used for many purposes such as security watch, entertainment, and informing others.</a:t>
            </a:r>
          </a:p>
          <a:p>
            <a:r>
              <a:rPr lang="en-US" dirty="0" smtClean="0"/>
              <a:t>-I </a:t>
            </a:r>
            <a:r>
              <a:rPr lang="en-US" dirty="0"/>
              <a:t>think T.V companies have not crested at the moment. Because companies are expanding and are coming out (innovation) with newer models of the T.V</a:t>
            </a:r>
          </a:p>
        </p:txBody>
      </p:sp>
      <p:pic>
        <p:nvPicPr>
          <p:cNvPr id="10" name="Picture 9" descr="a2d7057b.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891022" y="2755825"/>
            <a:ext cx="3183566" cy="1591783"/>
          </a:xfrm>
          <a:prstGeom prst="rect">
            <a:avLst/>
          </a:prstGeom>
        </p:spPr>
      </p:pic>
    </p:spTree>
    <p:extLst>
      <p:ext uri="{BB962C8B-B14F-4D97-AF65-F5344CB8AC3E}">
        <p14:creationId xmlns:p14="http://schemas.microsoft.com/office/powerpoint/2010/main" val="392049589"/>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xmlns:p14="http://schemas.microsoft.com/office/powerpoint/2010/main" spd="slow" advClick="0" advTm="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2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500" fill="hold"/>
                                        <p:tgtEl>
                                          <p:spTgt spid="9"/>
                                        </p:tgtEl>
                                        <p:attrNameLst>
                                          <p:attrName>ppt_x</p:attrName>
                                        </p:attrNameLst>
                                      </p:cBhvr>
                                      <p:tavLst>
                                        <p:tav tm="0">
                                          <p:val>
                                            <p:strVal val="#ppt_x"/>
                                          </p:val>
                                        </p:tav>
                                        <p:tav tm="100000">
                                          <p:val>
                                            <p:strVal val="#ppt_x"/>
                                          </p:val>
                                        </p:tav>
                                      </p:tavLst>
                                    </p:anim>
                                    <p:anim calcmode="lin" valueType="num">
                                      <p:cBhvr additive="base">
                                        <p:cTn id="18" dur="2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160</TotalTime>
  <Words>802</Words>
  <Application>Microsoft Office PowerPoint</Application>
  <PresentationFormat>On-screen Show (16:9)</PresentationFormat>
  <Paragraphs>59</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Perspective</vt:lpstr>
      <vt:lpstr>Television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WATCHING!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Television</dc:title>
  <dc:creator>Michael Payne</dc:creator>
  <cp:lastModifiedBy>9403787</cp:lastModifiedBy>
  <cp:revision>17</cp:revision>
  <dcterms:created xsi:type="dcterms:W3CDTF">2015-01-30T23:12:22Z</dcterms:created>
  <dcterms:modified xsi:type="dcterms:W3CDTF">2015-02-03T14:58:08Z</dcterms:modified>
</cp:coreProperties>
</file>